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notesMasterIdLst>
    <p:notesMasterId r:id="rId22"/>
  </p:notesMasterIdLst>
  <p:handoutMasterIdLst>
    <p:handoutMasterId r:id="rId23"/>
  </p:handoutMasterIdLst>
  <p:sldIdLst>
    <p:sldId id="676" r:id="rId2"/>
    <p:sldId id="723" r:id="rId3"/>
    <p:sldId id="724" r:id="rId4"/>
    <p:sldId id="725" r:id="rId5"/>
    <p:sldId id="656" r:id="rId6"/>
    <p:sldId id="686" r:id="rId7"/>
    <p:sldId id="677" r:id="rId8"/>
    <p:sldId id="726" r:id="rId9"/>
    <p:sldId id="727" r:id="rId10"/>
    <p:sldId id="673" r:id="rId11"/>
    <p:sldId id="729" r:id="rId12"/>
    <p:sldId id="704" r:id="rId13"/>
    <p:sldId id="712" r:id="rId14"/>
    <p:sldId id="730" r:id="rId15"/>
    <p:sldId id="731" r:id="rId16"/>
    <p:sldId id="732" r:id="rId17"/>
    <p:sldId id="713" r:id="rId18"/>
    <p:sldId id="715" r:id="rId19"/>
    <p:sldId id="688" r:id="rId20"/>
    <p:sldId id="684"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487E"/>
    <a:srgbClr val="993366"/>
    <a:srgbClr val="FF66CC"/>
    <a:srgbClr val="005A9E"/>
    <a:srgbClr val="00355C"/>
    <a:srgbClr val="000000"/>
    <a:srgbClr val="001F36"/>
    <a:srgbClr val="FFFFFF"/>
    <a:srgbClr val="29B15D"/>
    <a:srgbClr val="06D42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661" autoAdjust="0"/>
    <p:restoredTop sz="75798" autoAdjust="0"/>
  </p:normalViewPr>
  <p:slideViewPr>
    <p:cSldViewPr>
      <p:cViewPr>
        <p:scale>
          <a:sx n="60" d="100"/>
          <a:sy n="60" d="100"/>
        </p:scale>
        <p:origin x="-534" y="222"/>
      </p:cViewPr>
      <p:guideLst>
        <p:guide orient="horz" pos="2160"/>
        <p:guide pos="2880"/>
      </p:guideLst>
    </p:cSldViewPr>
  </p:slideViewPr>
  <p:outlineViewPr>
    <p:cViewPr>
      <p:scale>
        <a:sx n="33" d="100"/>
        <a:sy n="33" d="100"/>
      </p:scale>
      <p:origin x="0" y="3276"/>
    </p:cViewPr>
  </p:outlineViewPr>
  <p:notesTextViewPr>
    <p:cViewPr>
      <p:scale>
        <a:sx n="100" d="100"/>
        <a:sy n="100" d="100"/>
      </p:scale>
      <p:origin x="0" y="0"/>
    </p:cViewPr>
  </p:notesTextViewPr>
  <p:sorterViewPr>
    <p:cViewPr>
      <p:scale>
        <a:sx n="100" d="100"/>
        <a:sy n="100" d="100"/>
      </p:scale>
      <p:origin x="0" y="390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95A1E4-4B23-4493-953A-247097C81F7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n-US"/>
        </a:p>
      </dgm:t>
    </dgm:pt>
    <dgm:pt modelId="{D4EC9C73-DBF6-44A3-A9C3-3FDDC2B9DC49}">
      <dgm:prSet phldrT="[Text]"/>
      <dgm:spPr/>
      <dgm:t>
        <a:bodyPr/>
        <a:lstStyle/>
        <a:p>
          <a:r>
            <a:rPr lang="en-US" dirty="0" smtClean="0"/>
            <a:t> </a:t>
          </a:r>
          <a:endParaRPr lang="en-US" dirty="0"/>
        </a:p>
      </dgm:t>
    </dgm:pt>
    <dgm:pt modelId="{F4638E40-3BFA-49C7-B32D-4F7900D11482}" type="parTrans" cxnId="{715526FE-68DB-49F4-B19D-E06832BC14B8}">
      <dgm:prSet/>
      <dgm:spPr/>
      <dgm:t>
        <a:bodyPr/>
        <a:lstStyle/>
        <a:p>
          <a:endParaRPr lang="en-US"/>
        </a:p>
      </dgm:t>
    </dgm:pt>
    <dgm:pt modelId="{07181707-EB13-445D-90CB-6EEEEE28CAF6}" type="sibTrans" cxnId="{715526FE-68DB-49F4-B19D-E06832BC14B8}">
      <dgm:prSet/>
      <dgm:spPr/>
      <dgm:t>
        <a:bodyPr/>
        <a:lstStyle/>
        <a:p>
          <a:endParaRPr lang="en-US"/>
        </a:p>
      </dgm:t>
    </dgm:pt>
    <dgm:pt modelId="{D82F6FEC-2385-4A1B-9906-B844A8E905C0}">
      <dgm:prSet phldrT="[Text]" custT="1"/>
      <dgm:spPr/>
      <dgm:t>
        <a:bodyPr/>
        <a:lstStyle/>
        <a:p>
          <a:r>
            <a:rPr lang="en-US" sz="2400" b="0" dirty="0" smtClean="0">
              <a:latin typeface="Arial" pitchFamily="34" charset="0"/>
              <a:cs typeface="Arial" pitchFamily="34" charset="0"/>
            </a:rPr>
            <a:t>Make connections to UIP and current initiatives</a:t>
          </a:r>
          <a:endParaRPr lang="en-US" sz="2400" b="0" dirty="0"/>
        </a:p>
      </dgm:t>
    </dgm:pt>
    <dgm:pt modelId="{A34930BD-3E6E-481B-A887-9E701333A5D3}" type="parTrans" cxnId="{B19C927D-49A8-425D-AA5B-5D748D7AD4E7}">
      <dgm:prSet/>
      <dgm:spPr/>
      <dgm:t>
        <a:bodyPr/>
        <a:lstStyle/>
        <a:p>
          <a:endParaRPr lang="en-US"/>
        </a:p>
      </dgm:t>
    </dgm:pt>
    <dgm:pt modelId="{2D20FF9E-8BA3-4CBC-81F7-69F5BD5A67FB}" type="sibTrans" cxnId="{B19C927D-49A8-425D-AA5B-5D748D7AD4E7}">
      <dgm:prSet/>
      <dgm:spPr/>
      <dgm:t>
        <a:bodyPr/>
        <a:lstStyle/>
        <a:p>
          <a:endParaRPr lang="en-US"/>
        </a:p>
      </dgm:t>
    </dgm:pt>
    <dgm:pt modelId="{9CB4A230-7F07-4244-9248-0601E4FB407D}">
      <dgm:prSet phldrT="[Text]" custT="1"/>
      <dgm:spPr/>
      <dgm:t>
        <a:bodyPr/>
        <a:lstStyle/>
        <a:p>
          <a:r>
            <a:rPr lang="en-US" sz="2400" dirty="0" smtClean="0">
              <a:latin typeface="Arial" pitchFamily="34" charset="0"/>
              <a:cs typeface="Arial" pitchFamily="34" charset="0"/>
            </a:rPr>
            <a:t>Understand expectations and your role in relationship to the implementation of the revised curriculum</a:t>
          </a:r>
          <a:endParaRPr lang="en-US" sz="2400" dirty="0"/>
        </a:p>
      </dgm:t>
    </dgm:pt>
    <dgm:pt modelId="{0D927176-DBE8-45F6-9A82-43574CA7322B}">
      <dgm:prSet phldrT="[Text]" custT="1"/>
      <dgm:spPr/>
      <dgm:t>
        <a:bodyPr/>
        <a:lstStyle/>
        <a:p>
          <a:endParaRPr lang="en-US" sz="2400" dirty="0"/>
        </a:p>
      </dgm:t>
    </dgm:pt>
    <dgm:pt modelId="{7645C155-757C-4FAE-A988-49FBF524E7E6}" type="sibTrans" cxnId="{1E5CF421-88F9-4AC2-A68A-C0FD736627B8}">
      <dgm:prSet/>
      <dgm:spPr/>
      <dgm:t>
        <a:bodyPr/>
        <a:lstStyle/>
        <a:p>
          <a:endParaRPr lang="en-US"/>
        </a:p>
      </dgm:t>
    </dgm:pt>
    <dgm:pt modelId="{1BD51F37-969A-4530-85B2-8EC49350D5A8}" type="parTrans" cxnId="{1E5CF421-88F9-4AC2-A68A-C0FD736627B8}">
      <dgm:prSet/>
      <dgm:spPr/>
      <dgm:t>
        <a:bodyPr/>
        <a:lstStyle/>
        <a:p>
          <a:endParaRPr lang="en-US"/>
        </a:p>
      </dgm:t>
    </dgm:pt>
    <dgm:pt modelId="{10F5C06B-2480-4274-A59F-E148CC5B340E}" type="sibTrans" cxnId="{3D5B3614-5AD0-4530-84C5-8A1740FC4041}">
      <dgm:prSet/>
      <dgm:spPr/>
      <dgm:t>
        <a:bodyPr/>
        <a:lstStyle/>
        <a:p>
          <a:endParaRPr lang="en-US"/>
        </a:p>
      </dgm:t>
    </dgm:pt>
    <dgm:pt modelId="{D14F5511-08F3-4B71-B9BB-112629CC1E17}" type="parTrans" cxnId="{3D5B3614-5AD0-4530-84C5-8A1740FC4041}">
      <dgm:prSet/>
      <dgm:spPr/>
      <dgm:t>
        <a:bodyPr/>
        <a:lstStyle/>
        <a:p>
          <a:endParaRPr lang="en-US"/>
        </a:p>
      </dgm:t>
    </dgm:pt>
    <dgm:pt modelId="{0CA20854-0FDB-4700-9560-04513CE6A5F9}">
      <dgm:prSet phldrT="[Text]" custT="1"/>
      <dgm:spPr/>
      <dgm:t>
        <a:bodyPr/>
        <a:lstStyle/>
        <a:p>
          <a:r>
            <a:rPr lang="en-US" sz="2400" dirty="0" smtClean="0">
              <a:latin typeface="Arial" pitchFamily="34" charset="0"/>
              <a:cs typeface="Arial" pitchFamily="34" charset="0"/>
            </a:rPr>
            <a:t>Explore tools to monitor and support implementation</a:t>
          </a:r>
          <a:endParaRPr lang="en-US" sz="2400" dirty="0">
            <a:latin typeface="Arial" pitchFamily="34" charset="0"/>
            <a:cs typeface="Arial" pitchFamily="34" charset="0"/>
          </a:endParaRPr>
        </a:p>
      </dgm:t>
    </dgm:pt>
    <dgm:pt modelId="{509DAEB6-E0E1-4076-BC79-D2D721A58B03}">
      <dgm:prSet phldrT="[Text]"/>
      <dgm:spPr/>
      <dgm:t>
        <a:bodyPr/>
        <a:lstStyle/>
        <a:p>
          <a:endParaRPr lang="en-US" dirty="0"/>
        </a:p>
      </dgm:t>
    </dgm:pt>
    <dgm:pt modelId="{14A293C9-AD0E-4FE8-AED6-43A0A758691D}" type="sibTrans" cxnId="{2FE48434-864A-46C2-BCAE-97914BD9AE09}">
      <dgm:prSet/>
      <dgm:spPr/>
      <dgm:t>
        <a:bodyPr/>
        <a:lstStyle/>
        <a:p>
          <a:endParaRPr lang="en-US"/>
        </a:p>
      </dgm:t>
    </dgm:pt>
    <dgm:pt modelId="{424BD1B5-1B85-4F50-AA79-F1832950CDB2}" type="parTrans" cxnId="{2FE48434-864A-46C2-BCAE-97914BD9AE09}">
      <dgm:prSet/>
      <dgm:spPr/>
      <dgm:t>
        <a:bodyPr/>
        <a:lstStyle/>
        <a:p>
          <a:endParaRPr lang="en-US"/>
        </a:p>
      </dgm:t>
    </dgm:pt>
    <dgm:pt modelId="{BE4172D7-E683-48F7-9128-D0AD53EE65B3}" type="sibTrans" cxnId="{BDC13009-4F68-4E71-9754-6CC559BD9B5C}">
      <dgm:prSet/>
      <dgm:spPr/>
      <dgm:t>
        <a:bodyPr/>
        <a:lstStyle/>
        <a:p>
          <a:endParaRPr lang="en-US"/>
        </a:p>
      </dgm:t>
    </dgm:pt>
    <dgm:pt modelId="{EFBB07CA-1945-4982-9C79-4E2E0DB2EBCB}" type="parTrans" cxnId="{BDC13009-4F68-4E71-9754-6CC559BD9B5C}">
      <dgm:prSet/>
      <dgm:spPr/>
      <dgm:t>
        <a:bodyPr/>
        <a:lstStyle/>
        <a:p>
          <a:endParaRPr lang="en-US"/>
        </a:p>
      </dgm:t>
    </dgm:pt>
    <dgm:pt modelId="{8176153F-5EEB-4298-A57B-32D3A5BCFAC5}">
      <dgm:prSet phldrT="[Text]" custT="1"/>
      <dgm:spPr/>
      <dgm:t>
        <a:bodyPr/>
        <a:lstStyle/>
        <a:p>
          <a:r>
            <a:rPr lang="en-US" sz="2400" dirty="0" smtClean="0">
              <a:latin typeface="Arial" pitchFamily="34" charset="0"/>
              <a:cs typeface="Arial" pitchFamily="34" charset="0"/>
            </a:rPr>
            <a:t>Deepen the shared understanding about concept based teaching and learning </a:t>
          </a:r>
          <a:endParaRPr lang="en-US" sz="2400" dirty="0"/>
        </a:p>
      </dgm:t>
    </dgm:pt>
    <dgm:pt modelId="{1DC88C28-1877-49D6-B40C-05D4FCAFF17F}">
      <dgm:prSet phldrT="[Text]" custT="1"/>
      <dgm:spPr/>
      <dgm:t>
        <a:bodyPr/>
        <a:lstStyle/>
        <a:p>
          <a:endParaRPr lang="en-US" sz="2400" dirty="0"/>
        </a:p>
      </dgm:t>
    </dgm:pt>
    <dgm:pt modelId="{6F806D45-88D6-44B8-9844-A07DE86A6E64}" type="sibTrans" cxnId="{B7EF4E54-29D1-4BC5-B910-D6FE6C9EAA01}">
      <dgm:prSet/>
      <dgm:spPr/>
      <dgm:t>
        <a:bodyPr/>
        <a:lstStyle/>
        <a:p>
          <a:endParaRPr lang="en-US"/>
        </a:p>
      </dgm:t>
    </dgm:pt>
    <dgm:pt modelId="{10219246-53A4-4B0D-8E6B-CDD80C0DD1FB}" type="parTrans" cxnId="{B7EF4E54-29D1-4BC5-B910-D6FE6C9EAA01}">
      <dgm:prSet/>
      <dgm:spPr/>
      <dgm:t>
        <a:bodyPr/>
        <a:lstStyle/>
        <a:p>
          <a:endParaRPr lang="en-US"/>
        </a:p>
      </dgm:t>
    </dgm:pt>
    <dgm:pt modelId="{5E8CBE6C-8447-46B2-A56D-409D04D278A1}" type="sibTrans" cxnId="{15DD33BB-FA2B-46AB-B149-CBF1592202BA}">
      <dgm:prSet/>
      <dgm:spPr/>
      <dgm:t>
        <a:bodyPr/>
        <a:lstStyle/>
        <a:p>
          <a:endParaRPr lang="en-US"/>
        </a:p>
      </dgm:t>
    </dgm:pt>
    <dgm:pt modelId="{76DA41C9-770E-4542-BFD3-59CA934AE3E5}" type="parTrans" cxnId="{15DD33BB-FA2B-46AB-B149-CBF1592202BA}">
      <dgm:prSet/>
      <dgm:spPr/>
      <dgm:t>
        <a:bodyPr/>
        <a:lstStyle/>
        <a:p>
          <a:endParaRPr lang="en-US"/>
        </a:p>
      </dgm:t>
    </dgm:pt>
    <dgm:pt modelId="{4BE402B3-24F0-403E-81C7-86C162F6FF1A}">
      <dgm:prSet/>
      <dgm:spPr/>
      <dgm:t>
        <a:bodyPr/>
        <a:lstStyle/>
        <a:p>
          <a:endParaRPr lang="en-US" dirty="0"/>
        </a:p>
      </dgm:t>
    </dgm:pt>
    <dgm:pt modelId="{016DDB8D-9ED5-418B-BFB9-4B50BD6A012C}" type="parTrans" cxnId="{3BE8074B-06FB-43D9-96F7-9C44E1C92754}">
      <dgm:prSet/>
      <dgm:spPr/>
      <dgm:t>
        <a:bodyPr/>
        <a:lstStyle/>
        <a:p>
          <a:endParaRPr lang="en-US"/>
        </a:p>
      </dgm:t>
    </dgm:pt>
    <dgm:pt modelId="{3BF41DAB-C9B3-4B75-B809-D6534805F9AA}" type="sibTrans" cxnId="{3BE8074B-06FB-43D9-96F7-9C44E1C92754}">
      <dgm:prSet/>
      <dgm:spPr/>
      <dgm:t>
        <a:bodyPr/>
        <a:lstStyle/>
        <a:p>
          <a:endParaRPr lang="en-US"/>
        </a:p>
      </dgm:t>
    </dgm:pt>
    <dgm:pt modelId="{78CEBAA6-5719-467A-BD4E-356BF1EC7709}">
      <dgm:prSet custT="1"/>
      <dgm:spPr/>
      <dgm:t>
        <a:bodyPr/>
        <a:lstStyle/>
        <a:p>
          <a:r>
            <a:rPr lang="en-US" sz="2400" dirty="0" smtClean="0">
              <a:latin typeface="Arial" pitchFamily="34" charset="0"/>
              <a:cs typeface="Arial" pitchFamily="34" charset="0"/>
            </a:rPr>
            <a:t>Begin using planning templates for concept based instruction</a:t>
          </a:r>
        </a:p>
      </dgm:t>
    </dgm:pt>
    <dgm:pt modelId="{05CC2E93-F9E6-4A7E-8E16-40DC7DD558BD}" type="parTrans" cxnId="{AA8BD284-9B72-4C5C-94AC-45DFD698B7A4}">
      <dgm:prSet/>
      <dgm:spPr/>
      <dgm:t>
        <a:bodyPr/>
        <a:lstStyle/>
        <a:p>
          <a:endParaRPr lang="en-US"/>
        </a:p>
      </dgm:t>
    </dgm:pt>
    <dgm:pt modelId="{9BD2AEA9-1B3F-467C-A83E-1351C67FA506}" type="sibTrans" cxnId="{AA8BD284-9B72-4C5C-94AC-45DFD698B7A4}">
      <dgm:prSet/>
      <dgm:spPr/>
      <dgm:t>
        <a:bodyPr/>
        <a:lstStyle/>
        <a:p>
          <a:endParaRPr lang="en-US"/>
        </a:p>
      </dgm:t>
    </dgm:pt>
    <dgm:pt modelId="{C043CA06-10CF-4EB8-8525-0FAA44FECCFF}" type="pres">
      <dgm:prSet presAssocID="{3895A1E4-4B23-4493-953A-247097C81F76}" presName="linearFlow" presStyleCnt="0">
        <dgm:presLayoutVars>
          <dgm:dir/>
          <dgm:animLvl val="lvl"/>
          <dgm:resizeHandles val="exact"/>
        </dgm:presLayoutVars>
      </dgm:prSet>
      <dgm:spPr/>
      <dgm:t>
        <a:bodyPr/>
        <a:lstStyle/>
        <a:p>
          <a:endParaRPr lang="en-US"/>
        </a:p>
      </dgm:t>
    </dgm:pt>
    <dgm:pt modelId="{3892D929-E44D-4230-944A-926AF90DBF26}" type="pres">
      <dgm:prSet presAssocID="{D4EC9C73-DBF6-44A3-A9C3-3FDDC2B9DC49}" presName="composite" presStyleCnt="0"/>
      <dgm:spPr/>
      <dgm:t>
        <a:bodyPr/>
        <a:lstStyle/>
        <a:p>
          <a:endParaRPr lang="en-US"/>
        </a:p>
      </dgm:t>
    </dgm:pt>
    <dgm:pt modelId="{3319D545-F443-421E-9ED9-734A02B1C27C}" type="pres">
      <dgm:prSet presAssocID="{D4EC9C73-DBF6-44A3-A9C3-3FDDC2B9DC49}" presName="parentText" presStyleLbl="alignNode1" presStyleIdx="0" presStyleCnt="5">
        <dgm:presLayoutVars>
          <dgm:chMax val="1"/>
          <dgm:bulletEnabled val="1"/>
        </dgm:presLayoutVars>
      </dgm:prSet>
      <dgm:spPr/>
      <dgm:t>
        <a:bodyPr/>
        <a:lstStyle/>
        <a:p>
          <a:endParaRPr lang="en-US"/>
        </a:p>
      </dgm:t>
    </dgm:pt>
    <dgm:pt modelId="{DA1235E4-6348-4BB5-AAA2-E3D88859954A}" type="pres">
      <dgm:prSet presAssocID="{D4EC9C73-DBF6-44A3-A9C3-3FDDC2B9DC49}" presName="descendantText" presStyleLbl="alignAcc1" presStyleIdx="0" presStyleCnt="5" custScaleY="100000" custLinFactNeighborX="-477" custLinFactNeighborY="-817">
        <dgm:presLayoutVars>
          <dgm:bulletEnabled val="1"/>
        </dgm:presLayoutVars>
      </dgm:prSet>
      <dgm:spPr/>
      <dgm:t>
        <a:bodyPr/>
        <a:lstStyle/>
        <a:p>
          <a:endParaRPr lang="en-US"/>
        </a:p>
      </dgm:t>
    </dgm:pt>
    <dgm:pt modelId="{B56022AA-D190-42FF-9516-371B3B4107AE}" type="pres">
      <dgm:prSet presAssocID="{07181707-EB13-445D-90CB-6EEEEE28CAF6}" presName="sp" presStyleCnt="0"/>
      <dgm:spPr/>
      <dgm:t>
        <a:bodyPr/>
        <a:lstStyle/>
        <a:p>
          <a:endParaRPr lang="en-US"/>
        </a:p>
      </dgm:t>
    </dgm:pt>
    <dgm:pt modelId="{800C8244-E601-4399-BA85-E1FC4AB579F1}" type="pres">
      <dgm:prSet presAssocID="{1DC88C28-1877-49D6-B40C-05D4FCAFF17F}" presName="composite" presStyleCnt="0"/>
      <dgm:spPr/>
      <dgm:t>
        <a:bodyPr/>
        <a:lstStyle/>
        <a:p>
          <a:endParaRPr lang="en-US"/>
        </a:p>
      </dgm:t>
    </dgm:pt>
    <dgm:pt modelId="{AFE1FA6F-8772-4CFC-B48A-97768C0CB508}" type="pres">
      <dgm:prSet presAssocID="{1DC88C28-1877-49D6-B40C-05D4FCAFF17F}" presName="parentText" presStyleLbl="alignNode1" presStyleIdx="1" presStyleCnt="5" custLinFactNeighborX="0" custLinFactNeighborY="270">
        <dgm:presLayoutVars>
          <dgm:chMax val="1"/>
          <dgm:bulletEnabled val="1"/>
        </dgm:presLayoutVars>
      </dgm:prSet>
      <dgm:spPr/>
      <dgm:t>
        <a:bodyPr/>
        <a:lstStyle/>
        <a:p>
          <a:endParaRPr lang="en-US"/>
        </a:p>
      </dgm:t>
    </dgm:pt>
    <dgm:pt modelId="{8D2264F9-2632-4370-8D2F-087B85B19715}" type="pres">
      <dgm:prSet presAssocID="{1DC88C28-1877-49D6-B40C-05D4FCAFF17F}" presName="descendantText" presStyleLbl="alignAcc1" presStyleIdx="1" presStyleCnt="5">
        <dgm:presLayoutVars>
          <dgm:bulletEnabled val="1"/>
        </dgm:presLayoutVars>
      </dgm:prSet>
      <dgm:spPr/>
      <dgm:t>
        <a:bodyPr/>
        <a:lstStyle/>
        <a:p>
          <a:endParaRPr lang="en-US"/>
        </a:p>
      </dgm:t>
    </dgm:pt>
    <dgm:pt modelId="{B71D44E5-134C-4E3F-8388-FD8DCBEF4320}" type="pres">
      <dgm:prSet presAssocID="{6F806D45-88D6-44B8-9844-A07DE86A6E64}" presName="sp" presStyleCnt="0"/>
      <dgm:spPr/>
      <dgm:t>
        <a:bodyPr/>
        <a:lstStyle/>
        <a:p>
          <a:endParaRPr lang="en-US"/>
        </a:p>
      </dgm:t>
    </dgm:pt>
    <dgm:pt modelId="{40508386-4B18-4CBB-A2C9-AA9BD01E678D}" type="pres">
      <dgm:prSet presAssocID="{509DAEB6-E0E1-4076-BC79-D2D721A58B03}" presName="composite" presStyleCnt="0"/>
      <dgm:spPr/>
      <dgm:t>
        <a:bodyPr/>
        <a:lstStyle/>
        <a:p>
          <a:endParaRPr lang="en-US"/>
        </a:p>
      </dgm:t>
    </dgm:pt>
    <dgm:pt modelId="{37875A55-A636-4B70-BD66-ACCCD2D08C30}" type="pres">
      <dgm:prSet presAssocID="{509DAEB6-E0E1-4076-BC79-D2D721A58B03}" presName="parentText" presStyleLbl="alignNode1" presStyleIdx="2" presStyleCnt="5" custLinFactNeighborX="0" custLinFactNeighborY="98871">
        <dgm:presLayoutVars>
          <dgm:chMax val="1"/>
          <dgm:bulletEnabled val="1"/>
        </dgm:presLayoutVars>
      </dgm:prSet>
      <dgm:spPr/>
      <dgm:t>
        <a:bodyPr/>
        <a:lstStyle/>
        <a:p>
          <a:endParaRPr lang="en-US"/>
        </a:p>
      </dgm:t>
    </dgm:pt>
    <dgm:pt modelId="{42AF2F6F-BA57-4025-A9B4-16A3AF2C7925}" type="pres">
      <dgm:prSet presAssocID="{509DAEB6-E0E1-4076-BC79-D2D721A58B03}" presName="descendantText" presStyleLbl="alignAcc1" presStyleIdx="2" presStyleCnt="5" custScaleY="101294" custLinFactY="72850" custLinFactNeighborX="1278" custLinFactNeighborY="100000">
        <dgm:presLayoutVars>
          <dgm:bulletEnabled val="1"/>
        </dgm:presLayoutVars>
      </dgm:prSet>
      <dgm:spPr/>
      <dgm:t>
        <a:bodyPr/>
        <a:lstStyle/>
        <a:p>
          <a:endParaRPr lang="en-US"/>
        </a:p>
      </dgm:t>
    </dgm:pt>
    <dgm:pt modelId="{D79D600F-D171-4BA4-A51C-F11A2A385073}" type="pres">
      <dgm:prSet presAssocID="{14A293C9-AD0E-4FE8-AED6-43A0A758691D}" presName="sp" presStyleCnt="0"/>
      <dgm:spPr/>
      <dgm:t>
        <a:bodyPr/>
        <a:lstStyle/>
        <a:p>
          <a:endParaRPr lang="en-US"/>
        </a:p>
      </dgm:t>
    </dgm:pt>
    <dgm:pt modelId="{428F69FF-622B-47E0-B741-EA38F353D1AC}" type="pres">
      <dgm:prSet presAssocID="{0D927176-DBE8-45F6-9A82-43574CA7322B}" presName="composite" presStyleCnt="0"/>
      <dgm:spPr/>
      <dgm:t>
        <a:bodyPr/>
        <a:lstStyle/>
        <a:p>
          <a:endParaRPr lang="en-US"/>
        </a:p>
      </dgm:t>
    </dgm:pt>
    <dgm:pt modelId="{E6CC5558-54D3-4288-96E9-FDAA7CE06E42}" type="pres">
      <dgm:prSet presAssocID="{0D927176-DBE8-45F6-9A82-43574CA7322B}" presName="parentText" presStyleLbl="alignNode1" presStyleIdx="3" presStyleCnt="5" custLinFactY="-2723" custLinFactNeighborX="-9330" custLinFactNeighborY="-100000">
        <dgm:presLayoutVars>
          <dgm:chMax val="1"/>
          <dgm:bulletEnabled val="1"/>
        </dgm:presLayoutVars>
      </dgm:prSet>
      <dgm:spPr/>
      <dgm:t>
        <a:bodyPr/>
        <a:lstStyle/>
        <a:p>
          <a:endParaRPr lang="en-US"/>
        </a:p>
      </dgm:t>
    </dgm:pt>
    <dgm:pt modelId="{3EA3AB26-AF13-45A5-9633-08F8DAB61BB8}" type="pres">
      <dgm:prSet presAssocID="{0D927176-DBE8-45F6-9A82-43574CA7322B}" presName="descendantText" presStyleLbl="alignAcc1" presStyleIdx="3" presStyleCnt="5" custScaleY="140807" custLinFactY="-37632" custLinFactNeighborX="281" custLinFactNeighborY="-100000">
        <dgm:presLayoutVars>
          <dgm:bulletEnabled val="1"/>
        </dgm:presLayoutVars>
      </dgm:prSet>
      <dgm:spPr/>
      <dgm:t>
        <a:bodyPr/>
        <a:lstStyle/>
        <a:p>
          <a:endParaRPr lang="en-US"/>
        </a:p>
      </dgm:t>
    </dgm:pt>
    <dgm:pt modelId="{37A280F5-DEC7-4FBE-9848-465B6FA728A2}" type="pres">
      <dgm:prSet presAssocID="{7645C155-757C-4FAE-A988-49FBF524E7E6}" presName="sp" presStyleCnt="0"/>
      <dgm:spPr/>
    </dgm:pt>
    <dgm:pt modelId="{213E9F50-A1FA-4747-9017-29BA63BE057F}" type="pres">
      <dgm:prSet presAssocID="{4BE402B3-24F0-403E-81C7-86C162F6FF1A}" presName="composite" presStyleCnt="0"/>
      <dgm:spPr/>
    </dgm:pt>
    <dgm:pt modelId="{2E954AD9-BE5F-45C0-A271-AB845DD9AAFE}" type="pres">
      <dgm:prSet presAssocID="{4BE402B3-24F0-403E-81C7-86C162F6FF1A}" presName="parentText" presStyleLbl="alignNode1" presStyleIdx="4" presStyleCnt="5">
        <dgm:presLayoutVars>
          <dgm:chMax val="1"/>
          <dgm:bulletEnabled val="1"/>
        </dgm:presLayoutVars>
      </dgm:prSet>
      <dgm:spPr/>
      <dgm:t>
        <a:bodyPr/>
        <a:lstStyle/>
        <a:p>
          <a:endParaRPr lang="en-US"/>
        </a:p>
      </dgm:t>
    </dgm:pt>
    <dgm:pt modelId="{FD56B187-1C30-4A10-9D60-F60BDCE45E74}" type="pres">
      <dgm:prSet presAssocID="{4BE402B3-24F0-403E-81C7-86C162F6FF1A}" presName="descendantText" presStyleLbl="alignAcc1" presStyleIdx="4" presStyleCnt="5">
        <dgm:presLayoutVars>
          <dgm:bulletEnabled val="1"/>
        </dgm:presLayoutVars>
      </dgm:prSet>
      <dgm:spPr/>
      <dgm:t>
        <a:bodyPr/>
        <a:lstStyle/>
        <a:p>
          <a:endParaRPr lang="en-US"/>
        </a:p>
      </dgm:t>
    </dgm:pt>
  </dgm:ptLst>
  <dgm:cxnLst>
    <dgm:cxn modelId="{CD52EF46-8C12-4F5F-BC2A-82E3C0FB4CDF}" type="presOf" srcId="{78CEBAA6-5719-467A-BD4E-356BF1EC7709}" destId="{FD56B187-1C30-4A10-9D60-F60BDCE45E74}" srcOrd="0" destOrd="0" presId="urn:microsoft.com/office/officeart/2005/8/layout/chevron2"/>
    <dgm:cxn modelId="{0E4E2C70-76C1-4078-B232-39269FDDE72B}" type="presOf" srcId="{3895A1E4-4B23-4493-953A-247097C81F76}" destId="{C043CA06-10CF-4EB8-8525-0FAA44FECCFF}" srcOrd="0" destOrd="0" presId="urn:microsoft.com/office/officeart/2005/8/layout/chevron2"/>
    <dgm:cxn modelId="{72C89993-7735-45D9-B7BE-298D83D1146B}" type="presOf" srcId="{8176153F-5EEB-4298-A57B-32D3A5BCFAC5}" destId="{8D2264F9-2632-4370-8D2F-087B85B19715}" srcOrd="0" destOrd="0" presId="urn:microsoft.com/office/officeart/2005/8/layout/chevron2"/>
    <dgm:cxn modelId="{B19C927D-49A8-425D-AA5B-5D748D7AD4E7}" srcId="{D4EC9C73-DBF6-44A3-A9C3-3FDDC2B9DC49}" destId="{D82F6FEC-2385-4A1B-9906-B844A8E905C0}" srcOrd="0" destOrd="0" parTransId="{A34930BD-3E6E-481B-A887-9E701333A5D3}" sibTransId="{2D20FF9E-8BA3-4CBC-81F7-69F5BD5A67FB}"/>
    <dgm:cxn modelId="{15DD33BB-FA2B-46AB-B149-CBF1592202BA}" srcId="{1DC88C28-1877-49D6-B40C-05D4FCAFF17F}" destId="{8176153F-5EEB-4298-A57B-32D3A5BCFAC5}" srcOrd="0" destOrd="0" parTransId="{76DA41C9-770E-4542-BFD3-59CA934AE3E5}" sibTransId="{5E8CBE6C-8447-46B2-A56D-409D04D278A1}"/>
    <dgm:cxn modelId="{40975C41-AB9B-4A24-B859-04B1985EEA5C}" type="presOf" srcId="{0D927176-DBE8-45F6-9A82-43574CA7322B}" destId="{E6CC5558-54D3-4288-96E9-FDAA7CE06E42}" srcOrd="0" destOrd="0" presId="urn:microsoft.com/office/officeart/2005/8/layout/chevron2"/>
    <dgm:cxn modelId="{7491CB23-B380-4E56-9462-C75FF36A84BD}" type="presOf" srcId="{4BE402B3-24F0-403E-81C7-86C162F6FF1A}" destId="{2E954AD9-BE5F-45C0-A271-AB845DD9AAFE}" srcOrd="0" destOrd="0" presId="urn:microsoft.com/office/officeart/2005/8/layout/chevron2"/>
    <dgm:cxn modelId="{25FDA3F9-09FA-4116-A81D-C5CB9E0D9BFA}" type="presOf" srcId="{D82F6FEC-2385-4A1B-9906-B844A8E905C0}" destId="{DA1235E4-6348-4BB5-AAA2-E3D88859954A}" srcOrd="0" destOrd="0" presId="urn:microsoft.com/office/officeart/2005/8/layout/chevron2"/>
    <dgm:cxn modelId="{BDC13009-4F68-4E71-9754-6CC559BD9B5C}" srcId="{509DAEB6-E0E1-4076-BC79-D2D721A58B03}" destId="{0CA20854-0FDB-4700-9560-04513CE6A5F9}" srcOrd="0" destOrd="0" parTransId="{EFBB07CA-1945-4982-9C79-4E2E0DB2EBCB}" sibTransId="{BE4172D7-E683-48F7-9128-D0AD53EE65B3}"/>
    <dgm:cxn modelId="{1E5CF421-88F9-4AC2-A68A-C0FD736627B8}" srcId="{3895A1E4-4B23-4493-953A-247097C81F76}" destId="{0D927176-DBE8-45F6-9A82-43574CA7322B}" srcOrd="3" destOrd="0" parTransId="{1BD51F37-969A-4530-85B2-8EC49350D5A8}" sibTransId="{7645C155-757C-4FAE-A988-49FBF524E7E6}"/>
    <dgm:cxn modelId="{3BE8074B-06FB-43D9-96F7-9C44E1C92754}" srcId="{3895A1E4-4B23-4493-953A-247097C81F76}" destId="{4BE402B3-24F0-403E-81C7-86C162F6FF1A}" srcOrd="4" destOrd="0" parTransId="{016DDB8D-9ED5-418B-BFB9-4B50BD6A012C}" sibTransId="{3BF41DAB-C9B3-4B75-B809-D6534805F9AA}"/>
    <dgm:cxn modelId="{B7EF4E54-29D1-4BC5-B910-D6FE6C9EAA01}" srcId="{3895A1E4-4B23-4493-953A-247097C81F76}" destId="{1DC88C28-1877-49D6-B40C-05D4FCAFF17F}" srcOrd="1" destOrd="0" parTransId="{10219246-53A4-4B0D-8E6B-CDD80C0DD1FB}" sibTransId="{6F806D45-88D6-44B8-9844-A07DE86A6E64}"/>
    <dgm:cxn modelId="{3D5B3614-5AD0-4530-84C5-8A1740FC4041}" srcId="{0D927176-DBE8-45F6-9A82-43574CA7322B}" destId="{9CB4A230-7F07-4244-9248-0601E4FB407D}" srcOrd="0" destOrd="0" parTransId="{D14F5511-08F3-4B71-B9BB-112629CC1E17}" sibTransId="{10F5C06B-2480-4274-A59F-E148CC5B340E}"/>
    <dgm:cxn modelId="{13B71E8E-AA66-4ADE-9D19-5B9660C032AC}" type="presOf" srcId="{1DC88C28-1877-49D6-B40C-05D4FCAFF17F}" destId="{AFE1FA6F-8772-4CFC-B48A-97768C0CB508}" srcOrd="0" destOrd="0" presId="urn:microsoft.com/office/officeart/2005/8/layout/chevron2"/>
    <dgm:cxn modelId="{797BC041-6A44-495F-9828-0BDC8105F502}" type="presOf" srcId="{9CB4A230-7F07-4244-9248-0601E4FB407D}" destId="{3EA3AB26-AF13-45A5-9633-08F8DAB61BB8}" srcOrd="0" destOrd="0" presId="urn:microsoft.com/office/officeart/2005/8/layout/chevron2"/>
    <dgm:cxn modelId="{48E4A773-C04A-4C4B-BEC2-103CBBFFD6D4}" type="presOf" srcId="{D4EC9C73-DBF6-44A3-A9C3-3FDDC2B9DC49}" destId="{3319D545-F443-421E-9ED9-734A02B1C27C}" srcOrd="0" destOrd="0" presId="urn:microsoft.com/office/officeart/2005/8/layout/chevron2"/>
    <dgm:cxn modelId="{157993BD-6DE5-42FF-B2EB-88D167FAD063}" type="presOf" srcId="{0CA20854-0FDB-4700-9560-04513CE6A5F9}" destId="{42AF2F6F-BA57-4025-A9B4-16A3AF2C7925}" srcOrd="0" destOrd="0" presId="urn:microsoft.com/office/officeart/2005/8/layout/chevron2"/>
    <dgm:cxn modelId="{AA8BD284-9B72-4C5C-94AC-45DFD698B7A4}" srcId="{4BE402B3-24F0-403E-81C7-86C162F6FF1A}" destId="{78CEBAA6-5719-467A-BD4E-356BF1EC7709}" srcOrd="0" destOrd="0" parTransId="{05CC2E93-F9E6-4A7E-8E16-40DC7DD558BD}" sibTransId="{9BD2AEA9-1B3F-467C-A83E-1351C67FA506}"/>
    <dgm:cxn modelId="{AD23F627-B286-46DC-B5B1-E7B7A7B7EFDF}" type="presOf" srcId="{509DAEB6-E0E1-4076-BC79-D2D721A58B03}" destId="{37875A55-A636-4B70-BD66-ACCCD2D08C30}" srcOrd="0" destOrd="0" presId="urn:microsoft.com/office/officeart/2005/8/layout/chevron2"/>
    <dgm:cxn modelId="{715526FE-68DB-49F4-B19D-E06832BC14B8}" srcId="{3895A1E4-4B23-4493-953A-247097C81F76}" destId="{D4EC9C73-DBF6-44A3-A9C3-3FDDC2B9DC49}" srcOrd="0" destOrd="0" parTransId="{F4638E40-3BFA-49C7-B32D-4F7900D11482}" sibTransId="{07181707-EB13-445D-90CB-6EEEEE28CAF6}"/>
    <dgm:cxn modelId="{2FE48434-864A-46C2-BCAE-97914BD9AE09}" srcId="{3895A1E4-4B23-4493-953A-247097C81F76}" destId="{509DAEB6-E0E1-4076-BC79-D2D721A58B03}" srcOrd="2" destOrd="0" parTransId="{424BD1B5-1B85-4F50-AA79-F1832950CDB2}" sibTransId="{14A293C9-AD0E-4FE8-AED6-43A0A758691D}"/>
    <dgm:cxn modelId="{407E8BB9-4611-469F-A1B5-6295A93D84D9}" type="presParOf" srcId="{C043CA06-10CF-4EB8-8525-0FAA44FECCFF}" destId="{3892D929-E44D-4230-944A-926AF90DBF26}" srcOrd="0" destOrd="0" presId="urn:microsoft.com/office/officeart/2005/8/layout/chevron2"/>
    <dgm:cxn modelId="{FDE2E7FB-F9F3-49D7-87C2-5556299775B2}" type="presParOf" srcId="{3892D929-E44D-4230-944A-926AF90DBF26}" destId="{3319D545-F443-421E-9ED9-734A02B1C27C}" srcOrd="0" destOrd="0" presId="urn:microsoft.com/office/officeart/2005/8/layout/chevron2"/>
    <dgm:cxn modelId="{73E7AD65-AC7C-4885-B169-AE453EE6D3B5}" type="presParOf" srcId="{3892D929-E44D-4230-944A-926AF90DBF26}" destId="{DA1235E4-6348-4BB5-AAA2-E3D88859954A}" srcOrd="1" destOrd="0" presId="urn:microsoft.com/office/officeart/2005/8/layout/chevron2"/>
    <dgm:cxn modelId="{E15316A1-0FB7-48E0-A84A-8931042179D8}" type="presParOf" srcId="{C043CA06-10CF-4EB8-8525-0FAA44FECCFF}" destId="{B56022AA-D190-42FF-9516-371B3B4107AE}" srcOrd="1" destOrd="0" presId="urn:microsoft.com/office/officeart/2005/8/layout/chevron2"/>
    <dgm:cxn modelId="{D40E10EF-BBBB-4E6E-B1BB-0E32C10BEB65}" type="presParOf" srcId="{C043CA06-10CF-4EB8-8525-0FAA44FECCFF}" destId="{800C8244-E601-4399-BA85-E1FC4AB579F1}" srcOrd="2" destOrd="0" presId="urn:microsoft.com/office/officeart/2005/8/layout/chevron2"/>
    <dgm:cxn modelId="{9E7460AC-11AA-442B-8711-0F0371E32F69}" type="presParOf" srcId="{800C8244-E601-4399-BA85-E1FC4AB579F1}" destId="{AFE1FA6F-8772-4CFC-B48A-97768C0CB508}" srcOrd="0" destOrd="0" presId="urn:microsoft.com/office/officeart/2005/8/layout/chevron2"/>
    <dgm:cxn modelId="{7F6A32D8-BB00-4AF8-A430-C5CD4EA6E589}" type="presParOf" srcId="{800C8244-E601-4399-BA85-E1FC4AB579F1}" destId="{8D2264F9-2632-4370-8D2F-087B85B19715}" srcOrd="1" destOrd="0" presId="urn:microsoft.com/office/officeart/2005/8/layout/chevron2"/>
    <dgm:cxn modelId="{A512847F-3D70-472D-AF11-C11E456BED19}" type="presParOf" srcId="{C043CA06-10CF-4EB8-8525-0FAA44FECCFF}" destId="{B71D44E5-134C-4E3F-8388-FD8DCBEF4320}" srcOrd="3" destOrd="0" presId="urn:microsoft.com/office/officeart/2005/8/layout/chevron2"/>
    <dgm:cxn modelId="{6B84749E-A9E7-4CA2-8127-B9E667B3A837}" type="presParOf" srcId="{C043CA06-10CF-4EB8-8525-0FAA44FECCFF}" destId="{40508386-4B18-4CBB-A2C9-AA9BD01E678D}" srcOrd="4" destOrd="0" presId="urn:microsoft.com/office/officeart/2005/8/layout/chevron2"/>
    <dgm:cxn modelId="{42C32FB6-5402-4555-95FB-0435E9C56273}" type="presParOf" srcId="{40508386-4B18-4CBB-A2C9-AA9BD01E678D}" destId="{37875A55-A636-4B70-BD66-ACCCD2D08C30}" srcOrd="0" destOrd="0" presId="urn:microsoft.com/office/officeart/2005/8/layout/chevron2"/>
    <dgm:cxn modelId="{FFEBCC88-C43A-4760-90E2-90FBD109CBFC}" type="presParOf" srcId="{40508386-4B18-4CBB-A2C9-AA9BD01E678D}" destId="{42AF2F6F-BA57-4025-A9B4-16A3AF2C7925}" srcOrd="1" destOrd="0" presId="urn:microsoft.com/office/officeart/2005/8/layout/chevron2"/>
    <dgm:cxn modelId="{7CF5F3A8-F0CF-4272-B485-F37B16F3FAAB}" type="presParOf" srcId="{C043CA06-10CF-4EB8-8525-0FAA44FECCFF}" destId="{D79D600F-D171-4BA4-A51C-F11A2A385073}" srcOrd="5" destOrd="0" presId="urn:microsoft.com/office/officeart/2005/8/layout/chevron2"/>
    <dgm:cxn modelId="{7E643483-3F32-46B2-AEDE-49848E47A068}" type="presParOf" srcId="{C043CA06-10CF-4EB8-8525-0FAA44FECCFF}" destId="{428F69FF-622B-47E0-B741-EA38F353D1AC}" srcOrd="6" destOrd="0" presId="urn:microsoft.com/office/officeart/2005/8/layout/chevron2"/>
    <dgm:cxn modelId="{6557C81C-353B-4A7C-BEC1-B209C4DE961A}" type="presParOf" srcId="{428F69FF-622B-47E0-B741-EA38F353D1AC}" destId="{E6CC5558-54D3-4288-96E9-FDAA7CE06E42}" srcOrd="0" destOrd="0" presId="urn:microsoft.com/office/officeart/2005/8/layout/chevron2"/>
    <dgm:cxn modelId="{D983A30D-39E6-452D-BC90-C6D8784BB70F}" type="presParOf" srcId="{428F69FF-622B-47E0-B741-EA38F353D1AC}" destId="{3EA3AB26-AF13-45A5-9633-08F8DAB61BB8}" srcOrd="1" destOrd="0" presId="urn:microsoft.com/office/officeart/2005/8/layout/chevron2"/>
    <dgm:cxn modelId="{E8304E16-9B48-40BF-848C-1ACD457A5267}" type="presParOf" srcId="{C043CA06-10CF-4EB8-8525-0FAA44FECCFF}" destId="{37A280F5-DEC7-4FBE-9848-465B6FA728A2}" srcOrd="7" destOrd="0" presId="urn:microsoft.com/office/officeart/2005/8/layout/chevron2"/>
    <dgm:cxn modelId="{8D33C9B2-E62F-4A38-ADB4-B0D5B9A11AC4}" type="presParOf" srcId="{C043CA06-10CF-4EB8-8525-0FAA44FECCFF}" destId="{213E9F50-A1FA-4747-9017-29BA63BE057F}" srcOrd="8" destOrd="0" presId="urn:microsoft.com/office/officeart/2005/8/layout/chevron2"/>
    <dgm:cxn modelId="{C4354DFB-0D6C-4796-B680-715EAC3FA5A1}" type="presParOf" srcId="{213E9F50-A1FA-4747-9017-29BA63BE057F}" destId="{2E954AD9-BE5F-45C0-A271-AB845DD9AAFE}" srcOrd="0" destOrd="0" presId="urn:microsoft.com/office/officeart/2005/8/layout/chevron2"/>
    <dgm:cxn modelId="{9A50A7C4-C51A-4B7B-8FA3-B5B764E6EA02}" type="presParOf" srcId="{213E9F50-A1FA-4747-9017-29BA63BE057F}" destId="{FD56B187-1C30-4A10-9D60-F60BDCE45E74}" srcOrd="1" destOrd="0" presId="urn:microsoft.com/office/officeart/2005/8/layout/chevron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85E497-58C5-4EFF-BCA5-BC85CC9CC656}" type="doc">
      <dgm:prSet loTypeId="urn:microsoft.com/office/officeart/2005/8/layout/cycle1" loCatId="cycle" qsTypeId="urn:microsoft.com/office/officeart/2005/8/quickstyle/simple1" qsCatId="simple" csTypeId="urn:microsoft.com/office/officeart/2005/8/colors/accent2_2" csCatId="accent2"/>
      <dgm:spPr/>
    </dgm:pt>
    <dgm:pt modelId="{01FE375B-16FD-4C6B-87EF-6C50193F756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Arial" pitchFamily="34" charset="0"/>
              <a:cs typeface="Arial" pitchFamily="34" charset="0"/>
            </a:rPr>
            <a:t>Make Meaning</a:t>
          </a:r>
        </a:p>
      </dgm:t>
    </dgm:pt>
    <dgm:pt modelId="{A613AB45-7F54-42BF-A262-CDA6B3BB15BF}" type="parTrans" cxnId="{BCC28B83-E195-4F92-8D28-918D3DD01CE0}">
      <dgm:prSet/>
      <dgm:spPr/>
      <dgm:t>
        <a:bodyPr/>
        <a:lstStyle/>
        <a:p>
          <a:endParaRPr lang="en-US"/>
        </a:p>
      </dgm:t>
    </dgm:pt>
    <dgm:pt modelId="{3A3FA253-840B-4B5F-AF54-C4D996664E6C}" type="sibTrans" cxnId="{BCC28B83-E195-4F92-8D28-918D3DD01CE0}">
      <dgm:prSet/>
      <dgm:spPr/>
      <dgm:t>
        <a:bodyPr/>
        <a:lstStyle/>
        <a:p>
          <a:endParaRPr lang="en-US">
            <a:latin typeface="Arial" pitchFamily="34" charset="0"/>
            <a:cs typeface="Arial" pitchFamily="34" charset="0"/>
          </a:endParaRPr>
        </a:p>
      </dgm:t>
    </dgm:pt>
    <dgm:pt modelId="{D933F58B-8C28-446A-98A2-218C3F18FE6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Arial" pitchFamily="34" charset="0"/>
              <a:cs typeface="Arial" pitchFamily="34" charset="0"/>
            </a:rPr>
            <a:t>Transfer</a:t>
          </a:r>
        </a:p>
      </dgm:t>
    </dgm:pt>
    <dgm:pt modelId="{D47AC150-48FB-4B7C-B9FD-BE419174E236}" type="parTrans" cxnId="{A12EBCCF-6F96-4D10-AD4E-CA6A88A8F154}">
      <dgm:prSet/>
      <dgm:spPr/>
      <dgm:t>
        <a:bodyPr/>
        <a:lstStyle/>
        <a:p>
          <a:endParaRPr lang="en-US"/>
        </a:p>
      </dgm:t>
    </dgm:pt>
    <dgm:pt modelId="{2750C9B5-5A1E-4ABB-82AD-CB098F9C6013}" type="sibTrans" cxnId="{A12EBCCF-6F96-4D10-AD4E-CA6A88A8F154}">
      <dgm:prSet/>
      <dgm:spPr/>
      <dgm:t>
        <a:bodyPr/>
        <a:lstStyle/>
        <a:p>
          <a:endParaRPr lang="en-US">
            <a:latin typeface="Arial" pitchFamily="34" charset="0"/>
            <a:cs typeface="Arial" pitchFamily="34" charset="0"/>
          </a:endParaRPr>
        </a:p>
      </dgm:t>
    </dgm:pt>
    <dgm:pt modelId="{C55A5EC9-50CF-4F71-9F61-ABDA1DF5EEA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Arial" pitchFamily="34" charset="0"/>
              <a:cs typeface="Arial" pitchFamily="34" charset="0"/>
            </a:rPr>
            <a:t>Acquire information </a:t>
          </a:r>
        </a:p>
      </dgm:t>
    </dgm:pt>
    <dgm:pt modelId="{DEC069F3-AF38-4E73-A52D-55F95B85D479}" type="parTrans" cxnId="{99FA7E2E-ACCD-4277-8697-2C5F59018DD4}">
      <dgm:prSet/>
      <dgm:spPr/>
      <dgm:t>
        <a:bodyPr/>
        <a:lstStyle/>
        <a:p>
          <a:endParaRPr lang="en-US"/>
        </a:p>
      </dgm:t>
    </dgm:pt>
    <dgm:pt modelId="{D1574E13-658B-4158-A191-AD30D27C2AC9}" type="sibTrans" cxnId="{99FA7E2E-ACCD-4277-8697-2C5F59018DD4}">
      <dgm:prSet/>
      <dgm:spPr/>
      <dgm:t>
        <a:bodyPr/>
        <a:lstStyle/>
        <a:p>
          <a:endParaRPr lang="en-US">
            <a:latin typeface="Arial" pitchFamily="34" charset="0"/>
            <a:cs typeface="Arial" pitchFamily="34" charset="0"/>
          </a:endParaRPr>
        </a:p>
      </dgm:t>
    </dgm:pt>
    <dgm:pt modelId="{3609BFAC-34C1-4144-BFD5-EA823D0A8742}" type="pres">
      <dgm:prSet presAssocID="{EE85E497-58C5-4EFF-BCA5-BC85CC9CC656}" presName="cycle" presStyleCnt="0">
        <dgm:presLayoutVars>
          <dgm:dir/>
          <dgm:resizeHandles val="exact"/>
        </dgm:presLayoutVars>
      </dgm:prSet>
      <dgm:spPr/>
    </dgm:pt>
    <dgm:pt modelId="{3FEB4AB1-1AB4-475A-8A7F-D87408CCA5B7}" type="pres">
      <dgm:prSet presAssocID="{01FE375B-16FD-4C6B-87EF-6C50193F756D}" presName="dummy" presStyleCnt="0"/>
      <dgm:spPr/>
    </dgm:pt>
    <dgm:pt modelId="{EEADD263-A115-46DE-AEC8-1FB34D1F18D2}" type="pres">
      <dgm:prSet presAssocID="{01FE375B-16FD-4C6B-87EF-6C50193F756D}" presName="node" presStyleLbl="revTx" presStyleIdx="0" presStyleCnt="3">
        <dgm:presLayoutVars>
          <dgm:bulletEnabled val="1"/>
        </dgm:presLayoutVars>
      </dgm:prSet>
      <dgm:spPr/>
      <dgm:t>
        <a:bodyPr/>
        <a:lstStyle/>
        <a:p>
          <a:endParaRPr lang="en-US"/>
        </a:p>
      </dgm:t>
    </dgm:pt>
    <dgm:pt modelId="{513269A8-A48C-46CE-8D3F-89C07B699E6F}" type="pres">
      <dgm:prSet presAssocID="{3A3FA253-840B-4B5F-AF54-C4D996664E6C}" presName="sibTrans" presStyleLbl="node1" presStyleIdx="0" presStyleCnt="3"/>
      <dgm:spPr/>
      <dgm:t>
        <a:bodyPr/>
        <a:lstStyle/>
        <a:p>
          <a:endParaRPr lang="en-US"/>
        </a:p>
      </dgm:t>
    </dgm:pt>
    <dgm:pt modelId="{C9D7E214-8457-4FA5-ADDA-564ED3B0328A}" type="pres">
      <dgm:prSet presAssocID="{D933F58B-8C28-446A-98A2-218C3F18FE6D}" presName="dummy" presStyleCnt="0"/>
      <dgm:spPr/>
    </dgm:pt>
    <dgm:pt modelId="{7487D3DC-9DBA-4F79-8A14-7DBB9426DD47}" type="pres">
      <dgm:prSet presAssocID="{D933F58B-8C28-446A-98A2-218C3F18FE6D}" presName="node" presStyleLbl="revTx" presStyleIdx="1" presStyleCnt="3">
        <dgm:presLayoutVars>
          <dgm:bulletEnabled val="1"/>
        </dgm:presLayoutVars>
      </dgm:prSet>
      <dgm:spPr/>
      <dgm:t>
        <a:bodyPr/>
        <a:lstStyle/>
        <a:p>
          <a:endParaRPr lang="en-US"/>
        </a:p>
      </dgm:t>
    </dgm:pt>
    <dgm:pt modelId="{7280884A-00D0-490F-B23E-550A7625F564}" type="pres">
      <dgm:prSet presAssocID="{2750C9B5-5A1E-4ABB-82AD-CB098F9C6013}" presName="sibTrans" presStyleLbl="node1" presStyleIdx="1" presStyleCnt="3"/>
      <dgm:spPr/>
      <dgm:t>
        <a:bodyPr/>
        <a:lstStyle/>
        <a:p>
          <a:endParaRPr lang="en-US"/>
        </a:p>
      </dgm:t>
    </dgm:pt>
    <dgm:pt modelId="{27241E05-C91F-43E8-9100-EDE874410D4C}" type="pres">
      <dgm:prSet presAssocID="{C55A5EC9-50CF-4F71-9F61-ABDA1DF5EEA3}" presName="dummy" presStyleCnt="0"/>
      <dgm:spPr/>
    </dgm:pt>
    <dgm:pt modelId="{AAF4844B-33A6-4625-98AE-5B908FBA7A5E}" type="pres">
      <dgm:prSet presAssocID="{C55A5EC9-50CF-4F71-9F61-ABDA1DF5EEA3}" presName="node" presStyleLbl="revTx" presStyleIdx="2" presStyleCnt="3">
        <dgm:presLayoutVars>
          <dgm:bulletEnabled val="1"/>
        </dgm:presLayoutVars>
      </dgm:prSet>
      <dgm:spPr/>
      <dgm:t>
        <a:bodyPr/>
        <a:lstStyle/>
        <a:p>
          <a:endParaRPr lang="en-US"/>
        </a:p>
      </dgm:t>
    </dgm:pt>
    <dgm:pt modelId="{ACBDB0A8-2319-420F-954C-26E551636656}" type="pres">
      <dgm:prSet presAssocID="{D1574E13-658B-4158-A191-AD30D27C2AC9}" presName="sibTrans" presStyleLbl="node1" presStyleIdx="2" presStyleCnt="3"/>
      <dgm:spPr/>
      <dgm:t>
        <a:bodyPr/>
        <a:lstStyle/>
        <a:p>
          <a:endParaRPr lang="en-US"/>
        </a:p>
      </dgm:t>
    </dgm:pt>
  </dgm:ptLst>
  <dgm:cxnLst>
    <dgm:cxn modelId="{3BDB1114-C08B-4CAA-81F3-A97A09DA960E}" type="presOf" srcId="{D933F58B-8C28-446A-98A2-218C3F18FE6D}" destId="{7487D3DC-9DBA-4F79-8A14-7DBB9426DD47}" srcOrd="0" destOrd="0" presId="urn:microsoft.com/office/officeart/2005/8/layout/cycle1"/>
    <dgm:cxn modelId="{75F057F2-930E-4F0D-BC8F-1C27582DE991}" type="presOf" srcId="{2750C9B5-5A1E-4ABB-82AD-CB098F9C6013}" destId="{7280884A-00D0-490F-B23E-550A7625F564}" srcOrd="0" destOrd="0" presId="urn:microsoft.com/office/officeart/2005/8/layout/cycle1"/>
    <dgm:cxn modelId="{DADAAC6A-BEC4-4D51-A4E2-047C3627A8E2}" type="presOf" srcId="{D1574E13-658B-4158-A191-AD30D27C2AC9}" destId="{ACBDB0A8-2319-420F-954C-26E551636656}" srcOrd="0" destOrd="0" presId="urn:microsoft.com/office/officeart/2005/8/layout/cycle1"/>
    <dgm:cxn modelId="{E3AB40B0-36C9-4102-8B33-F1772B1F0605}" type="presOf" srcId="{01FE375B-16FD-4C6B-87EF-6C50193F756D}" destId="{EEADD263-A115-46DE-AEC8-1FB34D1F18D2}" srcOrd="0" destOrd="0" presId="urn:microsoft.com/office/officeart/2005/8/layout/cycle1"/>
    <dgm:cxn modelId="{B4160B5D-7D7D-4F67-872C-7C6C53D3506B}" type="presOf" srcId="{C55A5EC9-50CF-4F71-9F61-ABDA1DF5EEA3}" destId="{AAF4844B-33A6-4625-98AE-5B908FBA7A5E}" srcOrd="0" destOrd="0" presId="urn:microsoft.com/office/officeart/2005/8/layout/cycle1"/>
    <dgm:cxn modelId="{BCC28B83-E195-4F92-8D28-918D3DD01CE0}" srcId="{EE85E497-58C5-4EFF-BCA5-BC85CC9CC656}" destId="{01FE375B-16FD-4C6B-87EF-6C50193F756D}" srcOrd="0" destOrd="0" parTransId="{A613AB45-7F54-42BF-A262-CDA6B3BB15BF}" sibTransId="{3A3FA253-840B-4B5F-AF54-C4D996664E6C}"/>
    <dgm:cxn modelId="{A12EBCCF-6F96-4D10-AD4E-CA6A88A8F154}" srcId="{EE85E497-58C5-4EFF-BCA5-BC85CC9CC656}" destId="{D933F58B-8C28-446A-98A2-218C3F18FE6D}" srcOrd="1" destOrd="0" parTransId="{D47AC150-48FB-4B7C-B9FD-BE419174E236}" sibTransId="{2750C9B5-5A1E-4ABB-82AD-CB098F9C6013}"/>
    <dgm:cxn modelId="{17230C4C-D78D-45F5-A1FA-D5B8FB4B7426}" type="presOf" srcId="{EE85E497-58C5-4EFF-BCA5-BC85CC9CC656}" destId="{3609BFAC-34C1-4144-BFD5-EA823D0A8742}" srcOrd="0" destOrd="0" presId="urn:microsoft.com/office/officeart/2005/8/layout/cycle1"/>
    <dgm:cxn modelId="{0236C4E2-3748-4B41-9F9C-8FE45BF7EB0D}" type="presOf" srcId="{3A3FA253-840B-4B5F-AF54-C4D996664E6C}" destId="{513269A8-A48C-46CE-8D3F-89C07B699E6F}" srcOrd="0" destOrd="0" presId="urn:microsoft.com/office/officeart/2005/8/layout/cycle1"/>
    <dgm:cxn modelId="{99FA7E2E-ACCD-4277-8697-2C5F59018DD4}" srcId="{EE85E497-58C5-4EFF-BCA5-BC85CC9CC656}" destId="{C55A5EC9-50CF-4F71-9F61-ABDA1DF5EEA3}" srcOrd="2" destOrd="0" parTransId="{DEC069F3-AF38-4E73-A52D-55F95B85D479}" sibTransId="{D1574E13-658B-4158-A191-AD30D27C2AC9}"/>
    <dgm:cxn modelId="{A47B9AF6-EAA7-4B6F-A6A5-2E7E5D87CDB1}" type="presParOf" srcId="{3609BFAC-34C1-4144-BFD5-EA823D0A8742}" destId="{3FEB4AB1-1AB4-475A-8A7F-D87408CCA5B7}" srcOrd="0" destOrd="0" presId="urn:microsoft.com/office/officeart/2005/8/layout/cycle1"/>
    <dgm:cxn modelId="{4AF968BE-630A-401E-AA03-7452803AB76D}" type="presParOf" srcId="{3609BFAC-34C1-4144-BFD5-EA823D0A8742}" destId="{EEADD263-A115-46DE-AEC8-1FB34D1F18D2}" srcOrd="1" destOrd="0" presId="urn:microsoft.com/office/officeart/2005/8/layout/cycle1"/>
    <dgm:cxn modelId="{EC05B4CF-5258-4ABC-B46F-A8D139F95843}" type="presParOf" srcId="{3609BFAC-34C1-4144-BFD5-EA823D0A8742}" destId="{513269A8-A48C-46CE-8D3F-89C07B699E6F}" srcOrd="2" destOrd="0" presId="urn:microsoft.com/office/officeart/2005/8/layout/cycle1"/>
    <dgm:cxn modelId="{113ED57E-F0BE-457B-A36F-8E5052D16D29}" type="presParOf" srcId="{3609BFAC-34C1-4144-BFD5-EA823D0A8742}" destId="{C9D7E214-8457-4FA5-ADDA-564ED3B0328A}" srcOrd="3" destOrd="0" presId="urn:microsoft.com/office/officeart/2005/8/layout/cycle1"/>
    <dgm:cxn modelId="{6A74B2D2-FFA6-4484-B433-AC744A3D3816}" type="presParOf" srcId="{3609BFAC-34C1-4144-BFD5-EA823D0A8742}" destId="{7487D3DC-9DBA-4F79-8A14-7DBB9426DD47}" srcOrd="4" destOrd="0" presId="urn:microsoft.com/office/officeart/2005/8/layout/cycle1"/>
    <dgm:cxn modelId="{D0DF776E-1CEA-466C-BCEA-E951CD42AAA9}" type="presParOf" srcId="{3609BFAC-34C1-4144-BFD5-EA823D0A8742}" destId="{7280884A-00D0-490F-B23E-550A7625F564}" srcOrd="5" destOrd="0" presId="urn:microsoft.com/office/officeart/2005/8/layout/cycle1"/>
    <dgm:cxn modelId="{7014F4F4-9E66-44DD-A6DE-1E72A2DD3194}" type="presParOf" srcId="{3609BFAC-34C1-4144-BFD5-EA823D0A8742}" destId="{27241E05-C91F-43E8-9100-EDE874410D4C}" srcOrd="6" destOrd="0" presId="urn:microsoft.com/office/officeart/2005/8/layout/cycle1"/>
    <dgm:cxn modelId="{B7187CDF-F9F7-41D9-9B1D-57BF81828AF1}" type="presParOf" srcId="{3609BFAC-34C1-4144-BFD5-EA823D0A8742}" destId="{AAF4844B-33A6-4625-98AE-5B908FBA7A5E}" srcOrd="7" destOrd="0" presId="urn:microsoft.com/office/officeart/2005/8/layout/cycle1"/>
    <dgm:cxn modelId="{38DD3A5A-83D1-484A-BF9B-D75B4AE9E6DE}" type="presParOf" srcId="{3609BFAC-34C1-4144-BFD5-EA823D0A8742}" destId="{ACBDB0A8-2319-420F-954C-26E551636656}" srcOrd="8" destOrd="0" presId="urn:microsoft.com/office/officeart/2005/8/layout/cycle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19D545-F443-421E-9ED9-734A02B1C27C}">
      <dsp:nvSpPr>
        <dsp:cNvPr id="0" name=""/>
        <dsp:cNvSpPr/>
      </dsp:nvSpPr>
      <dsp:spPr>
        <a:xfrm rot="5400000">
          <a:off x="-175018" y="184247"/>
          <a:ext cx="1166788" cy="816751"/>
        </a:xfrm>
        <a:prstGeom prst="chevron">
          <a:avLst/>
        </a:prstGeom>
        <a:solidFill>
          <a:schemeClr val="accent2">
            <a:hueOff val="0"/>
            <a:satOff val="0"/>
            <a:lumOff val="0"/>
            <a:alphaOff val="0"/>
          </a:schemeClr>
        </a:solidFill>
        <a:ln w="381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 </a:t>
          </a:r>
          <a:endParaRPr lang="en-US" sz="2200" kern="1200" dirty="0"/>
        </a:p>
      </dsp:txBody>
      <dsp:txXfrm rot="5400000">
        <a:off x="-175018" y="184247"/>
        <a:ext cx="1166788" cy="816751"/>
      </dsp:txXfrm>
    </dsp:sp>
    <dsp:sp modelId="{DA1235E4-6348-4BB5-AAA2-E3D88859954A}">
      <dsp:nvSpPr>
        <dsp:cNvPr id="0" name=""/>
        <dsp:cNvSpPr/>
      </dsp:nvSpPr>
      <dsp:spPr>
        <a:xfrm rot="5400000">
          <a:off x="4221620" y="-3438289"/>
          <a:ext cx="758811" cy="7641448"/>
        </a:xfrm>
        <a:prstGeom prst="round2SameRect">
          <a:avLst/>
        </a:prstGeom>
        <a:solidFill>
          <a:schemeClr val="lt1">
            <a:alpha val="90000"/>
            <a:hueOff val="0"/>
            <a:satOff val="0"/>
            <a:lumOff val="0"/>
            <a:alphaOff val="0"/>
          </a:schemeClr>
        </a:solidFill>
        <a:ln w="381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latin typeface="Arial" pitchFamily="34" charset="0"/>
              <a:cs typeface="Arial" pitchFamily="34" charset="0"/>
            </a:rPr>
            <a:t>Make connections to UIP and current initiatives</a:t>
          </a:r>
          <a:endParaRPr lang="en-US" sz="2400" b="0" kern="1200" dirty="0"/>
        </a:p>
      </dsp:txBody>
      <dsp:txXfrm rot="5400000">
        <a:off x="4221620" y="-3438289"/>
        <a:ext cx="758811" cy="7641448"/>
      </dsp:txXfrm>
    </dsp:sp>
    <dsp:sp modelId="{AFE1FA6F-8772-4CFC-B48A-97768C0CB508}">
      <dsp:nvSpPr>
        <dsp:cNvPr id="0" name=""/>
        <dsp:cNvSpPr/>
      </dsp:nvSpPr>
      <dsp:spPr>
        <a:xfrm rot="5400000">
          <a:off x="-175018" y="1241823"/>
          <a:ext cx="1166788" cy="816751"/>
        </a:xfrm>
        <a:prstGeom prst="chevron">
          <a:avLst/>
        </a:prstGeom>
        <a:solidFill>
          <a:schemeClr val="accent3">
            <a:hueOff val="0"/>
            <a:satOff val="0"/>
            <a:lumOff val="0"/>
            <a:alphaOff val="0"/>
          </a:schemeClr>
        </a:solidFill>
        <a:ln w="381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dirty="0"/>
        </a:p>
      </dsp:txBody>
      <dsp:txXfrm rot="5400000">
        <a:off x="-175018" y="1241823"/>
        <a:ext cx="1166788" cy="816751"/>
      </dsp:txXfrm>
    </dsp:sp>
    <dsp:sp modelId="{8D2264F9-2632-4370-8D2F-087B85B19715}">
      <dsp:nvSpPr>
        <dsp:cNvPr id="0" name=""/>
        <dsp:cNvSpPr/>
      </dsp:nvSpPr>
      <dsp:spPr>
        <a:xfrm rot="5400000">
          <a:off x="4258269" y="-2377862"/>
          <a:ext cx="758412" cy="7641448"/>
        </a:xfrm>
        <a:prstGeom prst="round2SameRect">
          <a:avLst/>
        </a:prstGeom>
        <a:solidFill>
          <a:schemeClr val="lt1">
            <a:alpha val="90000"/>
            <a:hueOff val="0"/>
            <a:satOff val="0"/>
            <a:lumOff val="0"/>
            <a:alphaOff val="0"/>
          </a:schemeClr>
        </a:solidFill>
        <a:ln w="381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Arial" pitchFamily="34" charset="0"/>
              <a:cs typeface="Arial" pitchFamily="34" charset="0"/>
            </a:rPr>
            <a:t>Deepen the shared understanding about concept based teaching and learning </a:t>
          </a:r>
          <a:endParaRPr lang="en-US" sz="2400" kern="1200" dirty="0"/>
        </a:p>
      </dsp:txBody>
      <dsp:txXfrm rot="5400000">
        <a:off x="4258269" y="-2377862"/>
        <a:ext cx="758412" cy="7641448"/>
      </dsp:txXfrm>
    </dsp:sp>
    <dsp:sp modelId="{37875A55-A636-4B70-BD66-ACCCD2D08C30}">
      <dsp:nvSpPr>
        <dsp:cNvPr id="0" name=""/>
        <dsp:cNvSpPr/>
      </dsp:nvSpPr>
      <dsp:spPr>
        <a:xfrm rot="5400000">
          <a:off x="-175018" y="3451621"/>
          <a:ext cx="1166788" cy="816751"/>
        </a:xfrm>
        <a:prstGeom prst="chevron">
          <a:avLst/>
        </a:prstGeom>
        <a:solidFill>
          <a:schemeClr val="accent4">
            <a:hueOff val="0"/>
            <a:satOff val="0"/>
            <a:lumOff val="0"/>
            <a:alphaOff val="0"/>
          </a:schemeClr>
        </a:solidFill>
        <a:ln w="381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p>
      </dsp:txBody>
      <dsp:txXfrm rot="5400000">
        <a:off x="-175018" y="3451621"/>
        <a:ext cx="1166788" cy="816751"/>
      </dsp:txXfrm>
    </dsp:sp>
    <dsp:sp modelId="{42AF2F6F-BA57-4025-A9B4-16A3AF2C7925}">
      <dsp:nvSpPr>
        <dsp:cNvPr id="0" name=""/>
        <dsp:cNvSpPr/>
      </dsp:nvSpPr>
      <dsp:spPr>
        <a:xfrm rot="5400000">
          <a:off x="4253362" y="-7614"/>
          <a:ext cx="768226" cy="7641448"/>
        </a:xfrm>
        <a:prstGeom prst="round2SameRect">
          <a:avLst/>
        </a:prstGeom>
        <a:solidFill>
          <a:schemeClr val="lt1">
            <a:alpha val="90000"/>
            <a:hueOff val="0"/>
            <a:satOff val="0"/>
            <a:lumOff val="0"/>
            <a:alphaOff val="0"/>
          </a:schemeClr>
        </a:solidFill>
        <a:ln w="381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Arial" pitchFamily="34" charset="0"/>
              <a:cs typeface="Arial" pitchFamily="34" charset="0"/>
            </a:rPr>
            <a:t>Explore tools to monitor and support implementation</a:t>
          </a:r>
          <a:endParaRPr lang="en-US" sz="2400" kern="1200" dirty="0">
            <a:latin typeface="Arial" pitchFamily="34" charset="0"/>
            <a:cs typeface="Arial" pitchFamily="34" charset="0"/>
          </a:endParaRPr>
        </a:p>
      </dsp:txBody>
      <dsp:txXfrm rot="5400000">
        <a:off x="4253362" y="-7614"/>
        <a:ext cx="768226" cy="7641448"/>
      </dsp:txXfrm>
    </dsp:sp>
    <dsp:sp modelId="{E6CC5558-54D3-4288-96E9-FDAA7CE06E42}">
      <dsp:nvSpPr>
        <dsp:cNvPr id="0" name=""/>
        <dsp:cNvSpPr/>
      </dsp:nvSpPr>
      <dsp:spPr>
        <a:xfrm rot="5400000">
          <a:off x="-175018" y="2308615"/>
          <a:ext cx="1166788" cy="816751"/>
        </a:xfrm>
        <a:prstGeom prst="chevron">
          <a:avLst/>
        </a:prstGeom>
        <a:solidFill>
          <a:schemeClr val="accent5">
            <a:hueOff val="0"/>
            <a:satOff val="0"/>
            <a:lumOff val="0"/>
            <a:alphaOff val="0"/>
          </a:schemeClr>
        </a:solidFill>
        <a:ln w="381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n-US" sz="2400" kern="1200" dirty="0"/>
        </a:p>
      </dsp:txBody>
      <dsp:txXfrm rot="5400000">
        <a:off x="-175018" y="2308615"/>
        <a:ext cx="1166788" cy="816751"/>
      </dsp:txXfrm>
    </dsp:sp>
    <dsp:sp modelId="{3EA3AB26-AF13-45A5-9633-08F8DAB61BB8}">
      <dsp:nvSpPr>
        <dsp:cNvPr id="0" name=""/>
        <dsp:cNvSpPr/>
      </dsp:nvSpPr>
      <dsp:spPr>
        <a:xfrm rot="5400000">
          <a:off x="4103527" y="-1153179"/>
          <a:ext cx="1067897" cy="7641448"/>
        </a:xfrm>
        <a:prstGeom prst="round2SameRect">
          <a:avLst/>
        </a:prstGeom>
        <a:solidFill>
          <a:schemeClr val="lt1">
            <a:alpha val="90000"/>
            <a:hueOff val="0"/>
            <a:satOff val="0"/>
            <a:lumOff val="0"/>
            <a:alphaOff val="0"/>
          </a:schemeClr>
        </a:solidFill>
        <a:ln w="381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Arial" pitchFamily="34" charset="0"/>
              <a:cs typeface="Arial" pitchFamily="34" charset="0"/>
            </a:rPr>
            <a:t>Understand expectations and your role in relationship to the implementation of the revised curriculum</a:t>
          </a:r>
          <a:endParaRPr lang="en-US" sz="2400" kern="1200" dirty="0"/>
        </a:p>
      </dsp:txBody>
      <dsp:txXfrm rot="5400000">
        <a:off x="4103527" y="-1153179"/>
        <a:ext cx="1067897" cy="7641448"/>
      </dsp:txXfrm>
    </dsp:sp>
    <dsp:sp modelId="{2E954AD9-BE5F-45C0-A271-AB845DD9AAFE}">
      <dsp:nvSpPr>
        <dsp:cNvPr id="0" name=""/>
        <dsp:cNvSpPr/>
      </dsp:nvSpPr>
      <dsp:spPr>
        <a:xfrm rot="5400000">
          <a:off x="-175018" y="4561601"/>
          <a:ext cx="1166788" cy="816751"/>
        </a:xfrm>
        <a:prstGeom prst="chevron">
          <a:avLst/>
        </a:prstGeom>
        <a:solidFill>
          <a:schemeClr val="accent6">
            <a:hueOff val="0"/>
            <a:satOff val="0"/>
            <a:lumOff val="0"/>
            <a:alphaOff val="0"/>
          </a:schemeClr>
        </a:solidFill>
        <a:ln w="381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p>
      </dsp:txBody>
      <dsp:txXfrm rot="5400000">
        <a:off x="-175018" y="4561601"/>
        <a:ext cx="1166788" cy="816751"/>
      </dsp:txXfrm>
    </dsp:sp>
    <dsp:sp modelId="{FD56B187-1C30-4A10-9D60-F60BDCE45E74}">
      <dsp:nvSpPr>
        <dsp:cNvPr id="0" name=""/>
        <dsp:cNvSpPr/>
      </dsp:nvSpPr>
      <dsp:spPr>
        <a:xfrm rot="5400000">
          <a:off x="4258269" y="945064"/>
          <a:ext cx="758412" cy="7641448"/>
        </a:xfrm>
        <a:prstGeom prst="round2SameRect">
          <a:avLst/>
        </a:prstGeom>
        <a:solidFill>
          <a:schemeClr val="lt1">
            <a:alpha val="90000"/>
            <a:hueOff val="0"/>
            <a:satOff val="0"/>
            <a:lumOff val="0"/>
            <a:alphaOff val="0"/>
          </a:schemeClr>
        </a:solidFill>
        <a:ln w="381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Arial" pitchFamily="34" charset="0"/>
              <a:cs typeface="Arial" pitchFamily="34" charset="0"/>
            </a:rPr>
            <a:t>Begin planning the presentation of this information to your staff</a:t>
          </a:r>
        </a:p>
      </dsp:txBody>
      <dsp:txXfrm rot="5400000">
        <a:off x="4258269" y="945064"/>
        <a:ext cx="758412" cy="764144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6423D9A-4AAF-4A22-A37E-ED72E9F2E039}" type="datetimeFigureOut">
              <a:rPr lang="en-US" smtClean="0"/>
              <a:pPr/>
              <a:t>8/16/2011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FFA8465-B632-45BE-9FB4-F6DF7456A16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E97DE2D-5825-4B52-966E-5F305CCCF150}" type="datetimeFigureOut">
              <a:rPr lang="en-US" smtClean="0"/>
              <a:pPr/>
              <a:t>8/16/2011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73A0FD8-F2B4-479A-9B7A-86D9CB71B0C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Heather Beck introduction – 8:00</a:t>
            </a:r>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9:45 – 11:00</a:t>
            </a:r>
          </a:p>
          <a:p>
            <a:endParaRPr lang="en-US" dirty="0" smtClean="0"/>
          </a:p>
          <a:p>
            <a:pPr eaLnBrk="1" hangingPunct="1">
              <a:spcBef>
                <a:spcPct val="0"/>
              </a:spcBef>
            </a:pPr>
            <a:r>
              <a:rPr lang="en-US" dirty="0" smtClean="0"/>
              <a:t>Every unit of study has these components-</a:t>
            </a:r>
          </a:p>
          <a:p>
            <a:pPr eaLnBrk="1" hangingPunct="1">
              <a:spcBef>
                <a:spcPct val="0"/>
              </a:spcBef>
            </a:pPr>
            <a:endParaRPr lang="en-US" dirty="0" smtClean="0"/>
          </a:p>
          <a:p>
            <a:pPr eaLnBrk="1" hangingPunct="1">
              <a:spcBef>
                <a:spcPct val="0"/>
              </a:spcBef>
            </a:pPr>
            <a:r>
              <a:rPr lang="en-US" dirty="0" smtClean="0"/>
              <a:t>We have talked about Understanding by Design a lot in the last few years. The word we would like you to consider is “design”-teachers are in a position to “design aha moments” for students. If we want to do that effectively, we must have meaningful connections in mind. The Overarching Understandings, Overarching Essential Questions and Big Ideas are the 40 year learning and the connected piece within a P-12 system.  The Organizing Concepts come from the Overarching Understandings, Overarching Essential Questions and Big Idea.  The Organizing Concepts are P-12 and used within units of study to organize the Knows, Understands and Dos and give teachers clarity for unit focus. The common P-12 organizing concepts provide a vertical scaffolding as students gain an increasing sophistication of understanding these important organizing concepts.  This design provides depth and clarity.  Students are developing deeper understanding through teachers’ intentional planning inherent in the design.   </a:t>
            </a:r>
          </a:p>
        </p:txBody>
      </p:sp>
      <p:sp>
        <p:nvSpPr>
          <p:cNvPr id="4" name="Slide Number Placeholder 3"/>
          <p:cNvSpPr>
            <a:spLocks noGrp="1"/>
          </p:cNvSpPr>
          <p:nvPr>
            <p:ph type="sldNum" sz="quarter" idx="10"/>
          </p:nvPr>
        </p:nvSpPr>
        <p:spPr/>
        <p:txBody>
          <a:bodyPr/>
          <a:lstStyle/>
          <a:p>
            <a:fld id="{973A0FD8-F2B4-479A-9B7A-86D9CB71B0C1}"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9:45 – 11:00</a:t>
            </a:r>
          </a:p>
          <a:p>
            <a:r>
              <a:rPr lang="en-US" dirty="0" smtClean="0"/>
              <a:t>Review</a:t>
            </a:r>
            <a:r>
              <a:rPr lang="en-US" baseline="0" dirty="0" smtClean="0"/>
              <a:t> –</a:t>
            </a:r>
          </a:p>
          <a:p>
            <a:r>
              <a:rPr lang="en-US" baseline="0" dirty="0" smtClean="0"/>
              <a:t>The 2D/3D models were presented in the Webinar you viewed prior to today.  Here is a quick review to help you make connections to today’s learning.</a:t>
            </a:r>
          </a:p>
          <a:p>
            <a:endParaRPr lang="en-US" baseline="0" dirty="0" smtClean="0"/>
          </a:p>
          <a:p>
            <a:r>
              <a:rPr lang="en-US" dirty="0" smtClean="0"/>
              <a:t>This slide represent 2 dimensional curriculum design vs. 3 dimensional design you will see</a:t>
            </a:r>
          </a:p>
          <a:p>
            <a:r>
              <a:rPr lang="en-US" dirty="0" smtClean="0"/>
              <a:t>The top square is flat it has factual</a:t>
            </a:r>
            <a:r>
              <a:rPr lang="en-US" baseline="0" dirty="0" smtClean="0"/>
              <a:t> content and process and skills this analogous to the shift we are making from prioritized standards and benchmarks to concepts</a:t>
            </a:r>
          </a:p>
          <a:p>
            <a:r>
              <a:rPr lang="en-US" baseline="0" dirty="0" smtClean="0"/>
              <a:t>So as you shift to the bottom part of the screen you will see Factual Content and Processes and Skill remain, but are framed through Concepts, Overarching Understandings, and Big Ideas.</a:t>
            </a:r>
            <a:endParaRPr lang="en-US" dirty="0" smtClean="0"/>
          </a:p>
          <a:p>
            <a:endParaRPr lang="en-US" dirty="0" smtClean="0"/>
          </a:p>
          <a:p>
            <a:endParaRPr lang="en-US" dirty="0" smtClean="0"/>
          </a:p>
          <a:p>
            <a:r>
              <a:rPr lang="en-US" dirty="0" smtClean="0"/>
              <a:t>Here is the comparison between</a:t>
            </a:r>
            <a:r>
              <a:rPr lang="en-US" baseline="0" dirty="0" smtClean="0"/>
              <a:t> the two</a:t>
            </a:r>
          </a:p>
          <a:p>
            <a:endParaRPr lang="en-US" baseline="0" dirty="0" smtClean="0"/>
          </a:p>
          <a:p>
            <a:r>
              <a:rPr lang="en-US" baseline="0" dirty="0" smtClean="0"/>
              <a:t>Again you will see the difference the importance of transfer.  3 dimensional design includes critical thinking and reasoning for transfer and application.  Moving to a 3 dimensional curriculum requires students to transfer and apply in multiple context.  This is the important shift that is about mastery, ensuring our students have the skills for a post secondary workforce.  </a:t>
            </a:r>
          </a:p>
          <a:p>
            <a:endParaRPr lang="en-US" dirty="0" smtClean="0"/>
          </a:p>
          <a:p>
            <a:endParaRPr lang="en-US" dirty="0" smtClean="0"/>
          </a:p>
          <a:p>
            <a:r>
              <a:rPr lang="en-US" dirty="0" smtClean="0"/>
              <a:t>Review</a:t>
            </a:r>
          </a:p>
          <a:p>
            <a:r>
              <a:rPr lang="en-US" dirty="0" smtClean="0"/>
              <a:t>Again, the</a:t>
            </a:r>
            <a:r>
              <a:rPr lang="en-US" baseline="0" dirty="0" smtClean="0"/>
              <a:t> shift to 3 dimensions is about students having the ability to transfer.  We are in the information age where knowledge is growing exponentially.  Developing students to think through a conceptual frame allows for a greater foundation.  This empower students to use skills across content for problem solving as complexity increases.  </a:t>
            </a:r>
            <a:endParaRPr lang="en-US" dirty="0" smtClean="0"/>
          </a:p>
          <a:p>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AF1540-443E-40C1-8FD1-C09DC3471820}" type="slidenum">
              <a:rPr lang="en-US" smtClean="0"/>
              <a:pPr fontAlgn="base">
                <a:spcBef>
                  <a:spcPct val="0"/>
                </a:spcBef>
                <a:spcAft>
                  <a:spcPct val="0"/>
                </a:spcAft>
                <a:defRPr/>
              </a:pPr>
              <a:t>17</a:t>
            </a:fld>
            <a:endParaRPr lang="en-US" smtClean="0"/>
          </a:p>
        </p:txBody>
      </p:sp>
      <p:sp>
        <p:nvSpPr>
          <p:cNvPr id="23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9:45 – 11:00</a:t>
            </a:r>
          </a:p>
          <a:p>
            <a:pPr eaLnBrk="1" hangingPunct="1">
              <a:spcBef>
                <a:spcPct val="0"/>
              </a:spcBef>
            </a:pPr>
            <a:r>
              <a:rPr lang="en-US" dirty="0" smtClean="0"/>
              <a:t>Because understanding is such a layered process, we have to provide students with the opportunities to engage in each aspect of the learning cycle-when they can do these things with content, they are proficient in the standards. </a:t>
            </a:r>
          </a:p>
          <a:p>
            <a:pPr eaLnBrk="1" hangingPunct="1">
              <a:spcBef>
                <a:spcPct val="0"/>
              </a:spcBef>
            </a:pPr>
            <a:endParaRPr lang="en-US" dirty="0" smtClean="0"/>
          </a:p>
          <a:p>
            <a:pPr eaLnBrk="1" hangingPunct="1">
              <a:spcBef>
                <a:spcPct val="0"/>
              </a:spcBef>
            </a:pPr>
            <a:r>
              <a:rPr lang="en-US" dirty="0" smtClean="0"/>
              <a:t>Use the word proficiency</a:t>
            </a:r>
          </a:p>
          <a:p>
            <a:pPr eaLnBrk="1" hangingPunct="1">
              <a:spcBef>
                <a:spcPct val="0"/>
              </a:spcBef>
            </a:pPr>
            <a:endParaRPr lang="en-US" dirty="0" smtClean="0"/>
          </a:p>
          <a:p>
            <a:pPr eaLnBrk="1" hangingPunct="1">
              <a:spcBef>
                <a:spcPct val="0"/>
              </a:spcBef>
            </a:pPr>
            <a:r>
              <a:rPr lang="en-US" dirty="0" smtClean="0"/>
              <a:t>If we think about adult action, this is the role of the teacher-they provide the opportunities for students to meaningfully engage in all parts of this process</a:t>
            </a:r>
          </a:p>
          <a:p>
            <a:pPr eaLnBrk="1" hangingPunct="1">
              <a:spcBef>
                <a:spcPct val="0"/>
              </a:spcBef>
            </a:pPr>
            <a:endParaRPr lang="en-US" dirty="0" smtClean="0"/>
          </a:p>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9:45 – 11:00</a:t>
            </a:r>
          </a:p>
          <a:p>
            <a:r>
              <a:rPr lang="en-US" dirty="0" smtClean="0"/>
              <a:t>Set</a:t>
            </a:r>
            <a:r>
              <a:rPr lang="en-US" baseline="0" dirty="0" smtClean="0"/>
              <a:t> the stage for viewing the planning session</a:t>
            </a:r>
          </a:p>
          <a:p>
            <a:pPr>
              <a:buFont typeface="Arial" pitchFamily="34" charset="0"/>
              <a:buChar char="•"/>
            </a:pPr>
            <a:r>
              <a:rPr lang="en-US" baseline="0" dirty="0" smtClean="0"/>
              <a:t>Have the 3</a:t>
            </a:r>
            <a:r>
              <a:rPr lang="en-US" baseline="30000" dirty="0" smtClean="0"/>
              <a:t>rd</a:t>
            </a:r>
            <a:r>
              <a:rPr lang="en-US" baseline="0" dirty="0" smtClean="0"/>
              <a:t> grade packet available</a:t>
            </a:r>
          </a:p>
          <a:p>
            <a:pPr>
              <a:buFont typeface="Arial" pitchFamily="34" charset="0"/>
              <a:buChar char="•"/>
            </a:pPr>
            <a:r>
              <a:rPr lang="en-US" baseline="0" dirty="0" smtClean="0"/>
              <a:t>Have the Planning Template definitions in front of you</a:t>
            </a:r>
          </a:p>
          <a:p>
            <a:pPr>
              <a:buFont typeface="Arial" pitchFamily="34" charset="0"/>
              <a:buChar char="•"/>
            </a:pPr>
            <a:r>
              <a:rPr lang="en-US" baseline="0" dirty="0" smtClean="0"/>
              <a:t>Stay focused on the PT and the learning of using the PT regardless of the content.  Do not get caught up on the content of this particular PT.  </a:t>
            </a:r>
          </a:p>
          <a:p>
            <a:pPr>
              <a:buFont typeface="Arial" pitchFamily="34" charset="0"/>
              <a:buChar char="•"/>
            </a:pPr>
            <a:r>
              <a:rPr lang="en-US" baseline="0" dirty="0" smtClean="0"/>
              <a:t>Reconnection to the awareness that was created in the spring of 2011. </a:t>
            </a:r>
          </a:p>
          <a:p>
            <a:pPr>
              <a:buFont typeface="Arial" pitchFamily="34" charset="0"/>
              <a:buChar cha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Goal of teacher planning is working with the end in mind- student mastery of standards</a:t>
            </a:r>
          </a:p>
          <a:p>
            <a:endParaRPr lang="en-US" baseline="0" dirty="0" smtClean="0"/>
          </a:p>
          <a:p>
            <a:endParaRPr lang="en-US" baseline="0" dirty="0" smtClean="0"/>
          </a:p>
          <a:p>
            <a:r>
              <a:rPr lang="en-US" baseline="0" dirty="0" smtClean="0"/>
              <a:t>We are going to viewing a video together.  The video captures a group planning for the first unit of 3</a:t>
            </a:r>
            <a:r>
              <a:rPr lang="en-US" baseline="30000" dirty="0" smtClean="0"/>
              <a:t>rd</a:t>
            </a:r>
            <a:r>
              <a:rPr lang="en-US" baseline="0" dirty="0" smtClean="0"/>
              <a:t> grade writing (Launching the Writer’s Workshop).  </a:t>
            </a:r>
          </a:p>
          <a:p>
            <a:endParaRPr lang="en-US" baseline="0" dirty="0" smtClean="0"/>
          </a:p>
          <a:p>
            <a:r>
              <a:rPr lang="en-US" baseline="0" dirty="0" smtClean="0"/>
              <a:t>The materials they are using for planning you will see on your tables.  </a:t>
            </a:r>
          </a:p>
          <a:p>
            <a:r>
              <a:rPr lang="en-US" baseline="0" dirty="0" smtClean="0"/>
              <a:t>	YAAG</a:t>
            </a:r>
          </a:p>
          <a:p>
            <a:r>
              <a:rPr lang="en-US" baseline="0" dirty="0" smtClean="0"/>
              <a:t>	Planning Template</a:t>
            </a:r>
          </a:p>
          <a:p>
            <a:r>
              <a:rPr lang="en-US" baseline="0" dirty="0" smtClean="0"/>
              <a:t>	Writing Curriculum Map</a:t>
            </a:r>
          </a:p>
          <a:p>
            <a:r>
              <a:rPr lang="en-US" baseline="0" dirty="0" smtClean="0"/>
              <a:t>	Unit Planning Organizer</a:t>
            </a:r>
          </a:p>
          <a:p>
            <a:r>
              <a:rPr lang="en-US" baseline="0" dirty="0" smtClean="0"/>
              <a:t>	Unit calendar</a:t>
            </a:r>
          </a:p>
          <a:p>
            <a:r>
              <a:rPr lang="en-US" baseline="0" dirty="0" smtClean="0"/>
              <a:t>	Sample of  “Slice of Life” from the CALI</a:t>
            </a:r>
          </a:p>
          <a:p>
            <a:endParaRPr lang="en-US" baseline="0" dirty="0" smtClean="0"/>
          </a:p>
          <a:p>
            <a:r>
              <a:rPr lang="en-US" baseline="0" dirty="0" smtClean="0"/>
              <a:t>Please follow along as you watch the video so you understand what they are working with.</a:t>
            </a:r>
          </a:p>
          <a:p>
            <a:r>
              <a:rPr lang="en-US" baseline="0" dirty="0" smtClean="0"/>
              <a:t>We will be stopping periodically throughout the video so you can discuss, reflect and take some notes.</a:t>
            </a:r>
          </a:p>
          <a:p>
            <a:endParaRPr lang="en-US" b="1" baseline="0" dirty="0" smtClean="0"/>
          </a:p>
          <a:p>
            <a:r>
              <a:rPr lang="en-US" b="1" baseline="0" dirty="0" smtClean="0"/>
              <a:t>VIDEO- STAGE 1</a:t>
            </a:r>
          </a:p>
          <a:p>
            <a:r>
              <a:rPr lang="en-US" b="0" baseline="0" dirty="0" smtClean="0"/>
              <a:t>Start </a:t>
            </a:r>
          </a:p>
          <a:p>
            <a:r>
              <a:rPr lang="en-US" b="0" baseline="0" dirty="0" smtClean="0"/>
              <a:t>~4:00 – Read page 1 of PT</a:t>
            </a:r>
          </a:p>
          <a:p>
            <a:r>
              <a:rPr lang="en-US" b="0" baseline="0" dirty="0" smtClean="0"/>
              <a:t>~6:00 more – Read entire PT</a:t>
            </a:r>
          </a:p>
          <a:p>
            <a:r>
              <a:rPr lang="en-US" b="0" baseline="0" dirty="0" smtClean="0"/>
              <a:t>~13:00 more – Turn and talk about the shift to a concept based curriculum?  How will you support teachers as they continue to make sense of conceptual learning?</a:t>
            </a:r>
          </a:p>
          <a:p>
            <a:r>
              <a:rPr lang="en-US" b="0" baseline="0" dirty="0" smtClean="0"/>
              <a:t>~7:30 – </a:t>
            </a:r>
          </a:p>
          <a:p>
            <a:r>
              <a:rPr lang="en-US" b="0" baseline="0" dirty="0" smtClean="0"/>
              <a:t>~4:00 – Debrief the process</a:t>
            </a:r>
            <a:endParaRPr lang="en-US" b="0"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 on your monitoring</a:t>
            </a:r>
            <a:r>
              <a:rPr lang="en-US" baseline="0" dirty="0" smtClean="0"/>
              <a:t> notes around the implementation of the revised Jeffco curriculum, consider the following as a starting place for adjusting your implementation plans.  </a:t>
            </a:r>
          </a:p>
          <a:p>
            <a:endParaRPr lang="en-US" baseline="0" dirty="0" smtClean="0"/>
          </a:p>
          <a:p>
            <a:r>
              <a:rPr lang="en-US" baseline="0" dirty="0" smtClean="0"/>
              <a:t>This is a parallel piece to monitoring and adjusting on the classroom level.  Teachers continually look at data, timelines and benchmarks as they teach.  They then use this information to adjust instruction as needed to meet their goals and objectives.   </a:t>
            </a:r>
          </a:p>
          <a:p>
            <a:endParaRPr lang="en-US" baseline="0" dirty="0" smtClean="0"/>
          </a:p>
          <a:p>
            <a:r>
              <a:rPr lang="en-US" dirty="0" smtClean="0"/>
              <a:t>In any plan, you collecting</a:t>
            </a:r>
            <a:r>
              <a:rPr lang="en-US" baseline="0" dirty="0" smtClean="0"/>
              <a:t> data.  If you receive data that indicates that your plans aren’t working, then what processes will you use to make adjustment with your staff?</a:t>
            </a:r>
          </a:p>
          <a:p>
            <a:endParaRPr lang="en-US" baseline="0" dirty="0" smtClean="0"/>
          </a:p>
        </p:txBody>
      </p:sp>
      <p:sp>
        <p:nvSpPr>
          <p:cNvPr id="4" name="Slide Number Placeholder 3"/>
          <p:cNvSpPr>
            <a:spLocks noGrp="1"/>
          </p:cNvSpPr>
          <p:nvPr>
            <p:ph type="sldNum" sz="quarter" idx="10"/>
          </p:nvPr>
        </p:nvSpPr>
        <p:spPr/>
        <p:txBody>
          <a:bodyPr/>
          <a:lstStyle/>
          <a:p>
            <a:fld id="{973A0FD8-F2B4-479A-9B7A-86D9CB71B0C1}"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work in the Board Room or 3A/B or 2A if you would like to collaborate with other schools or have the immediate</a:t>
            </a:r>
            <a:r>
              <a:rPr lang="en-US" baseline="0" dirty="0" smtClean="0"/>
              <a:t> support of DLEA.  You may choose to do this work at your school site.  If you do, please make sure you access the commitment to action (</a:t>
            </a:r>
            <a:r>
              <a:rPr lang="en-US" baseline="0" dirty="0" err="1" smtClean="0"/>
              <a:t>tinyurl</a:t>
            </a:r>
            <a:r>
              <a:rPr lang="en-US" baseline="0" dirty="0" smtClean="0"/>
              <a:t>) and fill out the information for your school.</a:t>
            </a:r>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8:30-8:45 – T-RAY</a:t>
            </a:r>
          </a:p>
          <a:p>
            <a:r>
              <a:rPr lang="en-US" baseline="0" dirty="0" smtClean="0"/>
              <a:t>Today our work will be focused on these objectives.  </a:t>
            </a:r>
          </a:p>
          <a:p>
            <a:r>
              <a:rPr lang="en-US" baseline="0" dirty="0" smtClean="0"/>
              <a:t>You will be making connections to the UIP process and any initiatives going on at your school, understand your role and the expectations for implementing the revised Jeffco curriculum.  </a:t>
            </a:r>
          </a:p>
          <a:p>
            <a:r>
              <a:rPr lang="en-US" baseline="0" dirty="0" smtClean="0"/>
              <a:t>You will learn more about the curriculum, the shift to concepts and some models of the planning process for instruction. </a:t>
            </a:r>
          </a:p>
          <a:p>
            <a:r>
              <a:rPr lang="en-US" baseline="0" dirty="0" smtClean="0"/>
              <a:t>You will have time to explore the tools provided and begin planning for your presentation to your staff.  </a:t>
            </a:r>
          </a:p>
        </p:txBody>
      </p:sp>
      <p:sp>
        <p:nvSpPr>
          <p:cNvPr id="4" name="Slide Number Placeholder 3"/>
          <p:cNvSpPr>
            <a:spLocks noGrp="1"/>
          </p:cNvSpPr>
          <p:nvPr>
            <p:ph type="sldNum" sz="quarter" idx="10"/>
          </p:nvPr>
        </p:nvSpPr>
        <p:spPr/>
        <p:txBody>
          <a:bodyPr/>
          <a:lstStyle/>
          <a:p>
            <a:fld id="{973A0FD8-F2B4-479A-9B7A-86D9CB71B0C1}"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8:30-8:45</a:t>
            </a:r>
          </a:p>
          <a:p>
            <a:endParaRPr lang="en-US" dirty="0" smtClean="0"/>
          </a:p>
          <a:p>
            <a:r>
              <a:rPr lang="en-US" dirty="0" smtClean="0"/>
              <a:t>These</a:t>
            </a:r>
            <a:r>
              <a:rPr lang="en-US" baseline="0" dirty="0" smtClean="0"/>
              <a:t> expectations are not just for elementary, but are this year’s expectations for all, P-12.</a:t>
            </a:r>
            <a:endParaRPr lang="en-US" dirty="0" smtClean="0"/>
          </a:p>
        </p:txBody>
      </p:sp>
      <p:sp>
        <p:nvSpPr>
          <p:cNvPr id="4" name="Slide Number Placeholder 3"/>
          <p:cNvSpPr>
            <a:spLocks noGrp="1"/>
          </p:cNvSpPr>
          <p:nvPr>
            <p:ph type="sldNum" sz="quarter" idx="10"/>
          </p:nvPr>
        </p:nvSpPr>
        <p:spPr/>
        <p:txBody>
          <a:bodyPr/>
          <a:lstStyle/>
          <a:p>
            <a:fld id="{C2B829AE-9267-4B37-85FF-687C541D803F}"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8:30-8:45</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TRay</a:t>
            </a:r>
            <a:endParaRPr lang="en-US" baseline="0" dirty="0" smtClean="0"/>
          </a:p>
          <a:p>
            <a:r>
              <a:rPr lang="en-US" dirty="0" smtClean="0"/>
              <a:t>Our</a:t>
            </a:r>
            <a:r>
              <a:rPr lang="en-US" baseline="0" dirty="0" smtClean="0"/>
              <a:t> agenda today is the following.  We will be providing differentiated groups this morning for our learning.  </a:t>
            </a:r>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pPr defTabSz="931645"/>
            <a:fld id="{3519006E-61B7-4140-9013-FDD1684DA50A}" type="slidenum">
              <a:rPr lang="en-US" smtClean="0"/>
              <a:pPr defTabSz="931645"/>
              <a:t>8</a:t>
            </a:fld>
            <a:endParaRPr lang="en-US" dirty="0"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marL="227347" indent="-227347"/>
            <a:r>
              <a:rPr lang="en-US" sz="600" dirty="0" smtClean="0"/>
              <a:t>Vicki</a:t>
            </a:r>
          </a:p>
          <a:p>
            <a:pPr marL="227347" indent="-227347"/>
            <a:endParaRPr lang="en-US" sz="600" dirty="0" smtClean="0"/>
          </a:p>
          <a:p>
            <a:pPr marL="227347" indent="-227347"/>
            <a:r>
              <a:rPr lang="en-US" sz="600" dirty="0" smtClean="0"/>
              <a:t>For</a:t>
            </a:r>
            <a:r>
              <a:rPr lang="en-US" sz="600" baseline="0" dirty="0" smtClean="0"/>
              <a:t> the past two years we have been implementing </a:t>
            </a:r>
            <a:r>
              <a:rPr lang="en-US" sz="600" dirty="0" smtClean="0"/>
              <a:t> </a:t>
            </a:r>
            <a:r>
              <a:rPr lang="en-US" sz="600" dirty="0" err="1" smtClean="0"/>
              <a:t>RtI</a:t>
            </a:r>
            <a:r>
              <a:rPr lang="en-US" sz="600" dirty="0" smtClean="0"/>
              <a:t> as</a:t>
            </a:r>
            <a:r>
              <a:rPr lang="en-US" sz="600" baseline="0" dirty="0" smtClean="0"/>
              <a:t> </a:t>
            </a:r>
            <a:r>
              <a:rPr lang="en-US" sz="600" dirty="0" smtClean="0"/>
              <a:t>our centerpiece in </a:t>
            </a:r>
            <a:r>
              <a:rPr lang="en-US" sz="600" dirty="0" err="1" smtClean="0"/>
              <a:t>Jeffco</a:t>
            </a:r>
            <a:r>
              <a:rPr lang="en-US" sz="600" dirty="0" smtClean="0"/>
              <a:t>.  Response to Instruction is</a:t>
            </a:r>
            <a:r>
              <a:rPr lang="en-US" sz="600" baseline="0" dirty="0" smtClean="0"/>
              <a:t> the foundation of everything we do from the district level, to the school level, to the classroom level.  </a:t>
            </a:r>
            <a:r>
              <a:rPr lang="en-US" sz="600" dirty="0" smtClean="0"/>
              <a:t>Notice the six components of </a:t>
            </a:r>
            <a:r>
              <a:rPr lang="en-US" sz="600" dirty="0" err="1" smtClean="0"/>
              <a:t>RtI</a:t>
            </a:r>
            <a:r>
              <a:rPr lang="en-US" sz="600" dirty="0" smtClean="0"/>
              <a:t>.  We know that all of these elements interconnect to formulate the effective practice of </a:t>
            </a:r>
            <a:r>
              <a:rPr lang="en-US" sz="600" dirty="0" err="1" smtClean="0"/>
              <a:t>RtI</a:t>
            </a:r>
            <a:r>
              <a:rPr lang="en-US" sz="600" dirty="0" smtClean="0"/>
              <a:t>.  </a:t>
            </a:r>
          </a:p>
          <a:p>
            <a:pPr marL="227347" indent="-227347"/>
            <a:r>
              <a:rPr lang="en-US" sz="600" dirty="0" smtClean="0"/>
              <a:t> Last year we all focused on the </a:t>
            </a:r>
            <a:r>
              <a:rPr lang="en-US" sz="600" dirty="0" err="1" smtClean="0"/>
              <a:t>RtI</a:t>
            </a:r>
            <a:r>
              <a:rPr lang="en-US" sz="600" dirty="0" smtClean="0"/>
              <a:t> component of problem solving</a:t>
            </a:r>
            <a:r>
              <a:rPr lang="en-US" sz="600" baseline="0" dirty="0" smtClean="0"/>
              <a:t> as we learned the UIP process.  This year we will be focused on Curriculum and Instruction and deepening our work around problem solving. So as we move through the year you will see how last year’s work will continue to be fostered along with the learning around our new CAP documents. </a:t>
            </a:r>
            <a:endParaRPr lang="en-US" sz="600" dirty="0" smtClean="0"/>
          </a:p>
          <a:p>
            <a:pPr marL="227347" indent="-227347"/>
            <a:endParaRPr lang="en-US" sz="600" dirty="0" smtClean="0"/>
          </a:p>
          <a:p>
            <a:pPr marL="227347" indent="-227347"/>
            <a:endParaRPr lang="en-US" sz="6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F48444-BF3D-45AB-94B8-DE2CC302991F}" type="slidenum">
              <a:rPr lang="en-US" smtClean="0"/>
              <a:pPr fontAlgn="base">
                <a:spcBef>
                  <a:spcPct val="0"/>
                </a:spcBef>
                <a:spcAft>
                  <a:spcPct val="0"/>
                </a:spcAft>
                <a:defRPr/>
              </a:pPr>
              <a:t>9</a:t>
            </a:fld>
            <a:endParaRPr lang="en-US" smtClean="0"/>
          </a:p>
        </p:txBody>
      </p:sp>
      <p:sp>
        <p:nvSpPr>
          <p:cNvPr id="40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800" dirty="0" smtClean="0"/>
              <a:t>Vicki</a:t>
            </a:r>
          </a:p>
          <a:p>
            <a:pPr eaLnBrk="1" hangingPunct="1">
              <a:spcBef>
                <a:spcPct val="0"/>
              </a:spcBef>
            </a:pPr>
            <a:endParaRPr lang="en-US" sz="800" dirty="0" smtClean="0"/>
          </a:p>
          <a:p>
            <a:pPr eaLnBrk="1" hangingPunct="1">
              <a:spcBef>
                <a:spcPct val="0"/>
              </a:spcBef>
            </a:pPr>
            <a:r>
              <a:rPr lang="en-US" sz="800" dirty="0" smtClean="0"/>
              <a:t>This</a:t>
            </a:r>
            <a:r>
              <a:rPr lang="en-US" sz="800" baseline="0" dirty="0" smtClean="0"/>
              <a:t> was the Unified Improvement Plan problem solving process we all learned and implemented  last year.  It is now the way we do business when Problem Solving for Response to Instruction. This problem solving process has become the process that is used at the district level, school level and classroom level.  It is the process that informed the district and school Unified Improvement Plans.  This year it will continue to inform the adjustment of the district and unified improvement plans.  It will also serve as the process that is used at all levels of problem solving for Response to Instruction.</a:t>
            </a:r>
          </a:p>
          <a:p>
            <a:pPr eaLnBrk="1" hangingPunct="1">
              <a:spcBef>
                <a:spcPct val="0"/>
              </a:spcBef>
            </a:pPr>
            <a:endParaRPr lang="en-US" sz="800" baseline="0" dirty="0" smtClean="0"/>
          </a:p>
          <a:p>
            <a:pPr eaLnBrk="1" hangingPunct="1">
              <a:spcBef>
                <a:spcPct val="0"/>
              </a:spcBef>
            </a:pPr>
            <a:r>
              <a:rPr lang="en-US" sz="800" baseline="0" dirty="0" smtClean="0"/>
              <a:t>Throughout the upcoming Leadership Institute we will be explicitly modeling how last year’s work connects to the new learning around Curriculum and Instruction. </a:t>
            </a:r>
            <a:endParaRPr lang="en-US" sz="800" smtClean="0"/>
          </a:p>
          <a:p>
            <a:pPr eaLnBrk="1" hangingPunct="1">
              <a:spcBef>
                <a:spcPct val="0"/>
              </a:spcBef>
            </a:pPr>
            <a:endParaRPr lang="en-US" sz="80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9:00 – 9:10</a:t>
            </a:r>
          </a:p>
          <a:p>
            <a:r>
              <a:rPr lang="en-US" dirty="0" smtClean="0"/>
              <a:t>T-Ray</a:t>
            </a:r>
          </a:p>
          <a:p>
            <a:r>
              <a:rPr lang="en-US" dirty="0" smtClean="0"/>
              <a:t>As we think about our role(s)</a:t>
            </a:r>
            <a:r>
              <a:rPr lang="en-US" baseline="0" dirty="0" smtClean="0"/>
              <a:t> with implementation of the Jeffco curriculum, he</a:t>
            </a:r>
            <a:r>
              <a:rPr lang="en-US" dirty="0" smtClean="0"/>
              <a:t>re are some descriptors within categories</a:t>
            </a:r>
            <a:r>
              <a:rPr lang="en-US" baseline="0" dirty="0" smtClean="0"/>
              <a:t> that you might want to think about…  </a:t>
            </a:r>
          </a:p>
          <a:p>
            <a:endParaRPr lang="en-US" dirty="0" smtClean="0"/>
          </a:p>
          <a:p>
            <a:r>
              <a:rPr lang="en-US" dirty="0" smtClean="0"/>
              <a:t>Turn</a:t>
            </a:r>
            <a:r>
              <a:rPr lang="en-US" baseline="0" dirty="0" smtClean="0"/>
              <a:t> and Talk- (with your school group) and record on your Graphic Organizer some pieces that come to mind.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How do these categories define roles within your building? </a:t>
            </a:r>
            <a:r>
              <a:rPr lang="en-US" sz="1200" kern="1200" dirty="0" smtClean="0">
                <a:solidFill>
                  <a:schemeClr val="tx1"/>
                </a:solidFill>
                <a:latin typeface="+mn-lt"/>
                <a:ea typeface="+mn-ea"/>
                <a:cs typeface="+mn-cs"/>
              </a:rPr>
              <a:t>(leadership, learning, monitoring, feedback, conceptual curriculum implementation, assessment alignment, etc.)</a:t>
            </a:r>
          </a:p>
          <a:p>
            <a:endParaRPr lang="en-US" baseline="0" dirty="0" smtClean="0"/>
          </a:p>
          <a:p>
            <a:r>
              <a:rPr lang="en-US" sz="1200" b="0" kern="1200" dirty="0" smtClean="0">
                <a:solidFill>
                  <a:schemeClr val="tx1"/>
                </a:solidFill>
                <a:latin typeface="+mn-lt"/>
                <a:ea typeface="+mn-ea"/>
                <a:cs typeface="+mn-cs"/>
              </a:rPr>
              <a:t>How will you structure and manage the different roles to implement the curriculum and achieve your UIP?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smtClean="0"/>
          </a:p>
          <a:p>
            <a:r>
              <a:rPr lang="en-US" sz="1200" b="0" kern="1200" dirty="0" smtClean="0">
                <a:solidFill>
                  <a:schemeClr val="tx1"/>
                </a:solidFill>
                <a:latin typeface="+mn-lt"/>
                <a:ea typeface="+mn-ea"/>
                <a:cs typeface="+mn-cs"/>
              </a:rPr>
              <a:t>What structures and supports do you already have in place?  </a:t>
            </a:r>
          </a:p>
          <a:p>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Facilitators do a “Fist to 5” to determine the depth needed for their group.  Where is your depth of understanding around the following components? (ask each one separately) Spend more/less time accordingly.  </a:t>
            </a:r>
          </a:p>
          <a:p>
            <a:endParaRPr lang="en-US" dirty="0"/>
          </a:p>
        </p:txBody>
      </p:sp>
      <p:sp>
        <p:nvSpPr>
          <p:cNvPr id="4" name="Slide Number Placeholder 3"/>
          <p:cNvSpPr>
            <a:spLocks noGrp="1"/>
          </p:cNvSpPr>
          <p:nvPr>
            <p:ph type="sldNum" sz="quarter" idx="10"/>
          </p:nvPr>
        </p:nvSpPr>
        <p:spPr/>
        <p:txBody>
          <a:bodyPr/>
          <a:lstStyle/>
          <a:p>
            <a:fld id="{973A0FD8-F2B4-479A-9B7A-86D9CB71B0C1}"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9:45 – 11:00</a:t>
            </a:r>
          </a:p>
          <a:p>
            <a:pPr>
              <a:spcBef>
                <a:spcPct val="0"/>
              </a:spcBef>
            </a:pPr>
            <a:r>
              <a:rPr lang="en-US" dirty="0" smtClean="0"/>
              <a:t>As I talk about the Planning Template please refer</a:t>
            </a:r>
            <a:r>
              <a:rPr lang="en-US" baseline="0" dirty="0" smtClean="0"/>
              <a:t> to the Planning Template that has each area defined.  </a:t>
            </a:r>
            <a:endParaRPr lang="en-US" dirty="0" smtClean="0"/>
          </a:p>
          <a:p>
            <a:pPr>
              <a:spcBef>
                <a:spcPct val="0"/>
              </a:spcBef>
            </a:pPr>
            <a:endParaRPr lang="en-US" dirty="0" smtClean="0"/>
          </a:p>
          <a:p>
            <a:pPr>
              <a:spcBef>
                <a:spcPct val="0"/>
              </a:spcBef>
            </a:pPr>
            <a:r>
              <a:rPr lang="en-US" dirty="0" smtClean="0"/>
              <a:t>This document reflects the concept-based curriculum.  Teachers can use one document to focus on the concepts that need to be taught within a unit.   Notice at the top that there is a range of minimum and maximum days to teach the unit.  Knowing that 100% of the school day will not, by necessity, be instructional, the range takes into account interruptions in the school day – assemblies, fire drills, etc.; we know the teacher needs flexibility.  </a:t>
            </a:r>
          </a:p>
          <a:p>
            <a:pPr>
              <a:spcBef>
                <a:spcPct val="0"/>
              </a:spcBef>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7D722A-7BE7-49CD-8ACC-F8E42F4F1124}" type="slidenum">
              <a:rPr lang="en-US"/>
              <a:pPr fontAlgn="base">
                <a:spcBef>
                  <a:spcPct val="0"/>
                </a:spcBef>
                <a:spcAft>
                  <a:spcPct val="0"/>
                </a:spcAft>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51FC3AF9-DEC0-4CB9-AC8F-20DF665186F5}" type="datetimeFigureOut">
              <a:rPr lang="en-US" smtClean="0"/>
              <a:pPr/>
              <a:t>8/16/2011</a:t>
            </a:fld>
            <a:endParaRPr lang="en-US"/>
          </a:p>
        </p:txBody>
      </p:sp>
      <p:sp>
        <p:nvSpPr>
          <p:cNvPr id="16" name="Slide Number Placeholder 15"/>
          <p:cNvSpPr>
            <a:spLocks noGrp="1"/>
          </p:cNvSpPr>
          <p:nvPr>
            <p:ph type="sldNum" sz="quarter" idx="11"/>
          </p:nvPr>
        </p:nvSpPr>
        <p:spPr/>
        <p:txBody>
          <a:bodyPr/>
          <a:lstStyle/>
          <a:p>
            <a:fld id="{EBC164BE-B928-44B8-B934-5A5C37062771}"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FC3AF9-DEC0-4CB9-AC8F-20DF665186F5}" type="datetimeFigureOut">
              <a:rPr lang="en-US" smtClean="0"/>
              <a:pPr/>
              <a:t>8/16/2011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164BE-B928-44B8-B934-5A5C370627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FC3AF9-DEC0-4CB9-AC8F-20DF665186F5}" type="datetimeFigureOut">
              <a:rPr lang="en-US" smtClean="0"/>
              <a:pPr/>
              <a:t>8/16/2011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164BE-B928-44B8-B934-5A5C370627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51FC3AF9-DEC0-4CB9-AC8F-20DF665186F5}" type="datetimeFigureOut">
              <a:rPr lang="en-US" smtClean="0"/>
              <a:pPr/>
              <a:t>8/16/2011</a:t>
            </a:fld>
            <a:endParaRPr lang="en-US"/>
          </a:p>
        </p:txBody>
      </p:sp>
      <p:sp>
        <p:nvSpPr>
          <p:cNvPr id="15" name="Slide Number Placeholder 14"/>
          <p:cNvSpPr>
            <a:spLocks noGrp="1"/>
          </p:cNvSpPr>
          <p:nvPr>
            <p:ph type="sldNum" sz="quarter" idx="15"/>
          </p:nvPr>
        </p:nvSpPr>
        <p:spPr/>
        <p:txBody>
          <a:bodyPr/>
          <a:lstStyle>
            <a:lvl1pPr algn="ctr">
              <a:defRPr/>
            </a:lvl1pPr>
          </a:lstStyle>
          <a:p>
            <a:fld id="{EBC164BE-B928-44B8-B934-5A5C37062771}"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1FC3AF9-DEC0-4CB9-AC8F-20DF665186F5}" type="datetimeFigureOut">
              <a:rPr lang="en-US" smtClean="0"/>
              <a:pPr/>
              <a:t>8/16/2011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164BE-B928-44B8-B934-5A5C37062771}"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1FC3AF9-DEC0-4CB9-AC8F-20DF665186F5}" type="datetimeFigureOut">
              <a:rPr lang="en-US" smtClean="0"/>
              <a:pPr/>
              <a:t>8/16/2011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C164BE-B928-44B8-B934-5A5C3706277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BC164BE-B928-44B8-B934-5A5C37062771}"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51FC3AF9-DEC0-4CB9-AC8F-20DF665186F5}" type="datetimeFigureOut">
              <a:rPr lang="en-US" smtClean="0"/>
              <a:pPr/>
              <a:t>8/16/2011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1FC3AF9-DEC0-4CB9-AC8F-20DF665186F5}" type="datetimeFigureOut">
              <a:rPr lang="en-US" smtClean="0"/>
              <a:pPr/>
              <a:t>8/16/2011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C164BE-B928-44B8-B934-5A5C3706277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FC3AF9-DEC0-4CB9-AC8F-20DF665186F5}" type="datetimeFigureOut">
              <a:rPr lang="en-US" smtClean="0"/>
              <a:pPr/>
              <a:t>8/16/2011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C164BE-B928-44B8-B934-5A5C370627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1FC3AF9-DEC0-4CB9-AC8F-20DF665186F5}" type="datetimeFigureOut">
              <a:rPr lang="en-US" smtClean="0"/>
              <a:pPr/>
              <a:t>8/16/2011</a:t>
            </a:fld>
            <a:endParaRPr lang="en-US"/>
          </a:p>
        </p:txBody>
      </p:sp>
      <p:sp>
        <p:nvSpPr>
          <p:cNvPr id="9" name="Slide Number Placeholder 8"/>
          <p:cNvSpPr>
            <a:spLocks noGrp="1"/>
          </p:cNvSpPr>
          <p:nvPr>
            <p:ph type="sldNum" sz="quarter" idx="15"/>
          </p:nvPr>
        </p:nvSpPr>
        <p:spPr/>
        <p:txBody>
          <a:bodyPr/>
          <a:lstStyle/>
          <a:p>
            <a:fld id="{EBC164BE-B928-44B8-B934-5A5C37062771}"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51FC3AF9-DEC0-4CB9-AC8F-20DF665186F5}" type="datetimeFigureOut">
              <a:rPr lang="en-US" smtClean="0"/>
              <a:pPr/>
              <a:t>8/16/2011</a:t>
            </a:fld>
            <a:endParaRPr lang="en-US"/>
          </a:p>
        </p:txBody>
      </p:sp>
      <p:sp>
        <p:nvSpPr>
          <p:cNvPr id="9" name="Slide Number Placeholder 8"/>
          <p:cNvSpPr>
            <a:spLocks noGrp="1"/>
          </p:cNvSpPr>
          <p:nvPr>
            <p:ph type="sldNum" sz="quarter" idx="11"/>
          </p:nvPr>
        </p:nvSpPr>
        <p:spPr/>
        <p:txBody>
          <a:bodyPr/>
          <a:lstStyle/>
          <a:p>
            <a:fld id="{EBC164BE-B928-44B8-B934-5A5C3706277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1FC3AF9-DEC0-4CB9-AC8F-20DF665186F5}" type="datetimeFigureOut">
              <a:rPr lang="en-US" smtClean="0"/>
              <a:pPr/>
              <a:t>8/16/2011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BC164BE-B928-44B8-B934-5A5C37062771}"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UIP%20stuff/Elem%20Step%202%20T-chart%20with%20responses.docx" TargetMode="External"/><Relationship Id="rId13" Type="http://schemas.openxmlformats.org/officeDocument/2006/relationships/hyperlink" Target="../Intensive%20Assessment%20Menu_new%203.12.10.docx" TargetMode="External"/><Relationship Id="rId3" Type="http://schemas.openxmlformats.org/officeDocument/2006/relationships/hyperlink" Target="Evolution%20of%20RtI/Step%203%20Root%20Cause%20Analysis.docx" TargetMode="External"/><Relationship Id="rId7" Type="http://schemas.openxmlformats.org/officeDocument/2006/relationships/hyperlink" Target="Evolution%20of%20RtI/Unified%20Plan%20Target%20Lifecycle%20(Graphic%20Organizer).docx" TargetMode="External"/><Relationship Id="rId12" Type="http://schemas.openxmlformats.org/officeDocument/2006/relationships/hyperlink" Target="../Targeted%20Assessment%20Menu_new2%203.12.10.doc"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Action%20Plan%20Checklist_TI.SW.doc" TargetMode="External"/><Relationship Id="rId11" Type="http://schemas.openxmlformats.org/officeDocument/2006/relationships/hyperlink" Target="../Universal%20Assessment%20Menu_new%203.12.10.docx" TargetMode="External"/><Relationship Id="rId5" Type="http://schemas.openxmlformats.org/officeDocument/2006/relationships/hyperlink" Target="file:///\\ESC-FP\SHARED\Progress%20Monitoring%20Task%20Force\General%20PM%20guidelines.doc" TargetMode="External"/><Relationship Id="rId10" Type="http://schemas.openxmlformats.org/officeDocument/2006/relationships/hyperlink" Target="Evolution%20of%20RtI/Inquiry%20Guide%20Formatted%20for%20JEFFCO.doc" TargetMode="External"/><Relationship Id="rId4" Type="http://schemas.openxmlformats.org/officeDocument/2006/relationships/hyperlink" Target="DRAFT%20Data%20Analysis%20Worksheet%20.Data%20Narrative%20Checklist.doc" TargetMode="External"/><Relationship Id="rId9" Type="http://schemas.openxmlformats.org/officeDocument/2006/relationships/hyperlink" Target="../Universal_inquiry_paths%203.12.10.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algn="r">
              <a:buNone/>
            </a:pPr>
            <a:r>
              <a:rPr lang="en-US" sz="3200" dirty="0" smtClean="0">
                <a:solidFill>
                  <a:srgbClr val="00487E"/>
                </a:solidFill>
                <a:latin typeface="Arial" pitchFamily="34" charset="0"/>
                <a:cs typeface="Arial" pitchFamily="34" charset="0"/>
              </a:rPr>
              <a:t>August 2011</a:t>
            </a:r>
            <a:endParaRPr lang="en-US" sz="3200" dirty="0">
              <a:solidFill>
                <a:srgbClr val="00487E"/>
              </a:solidFill>
              <a:latin typeface="Arial" pitchFamily="34" charset="0"/>
              <a:cs typeface="Arial" pitchFamily="34" charset="0"/>
            </a:endParaRPr>
          </a:p>
        </p:txBody>
      </p:sp>
      <p:sp>
        <p:nvSpPr>
          <p:cNvPr id="2" name="Title 1"/>
          <p:cNvSpPr>
            <a:spLocks noGrp="1"/>
          </p:cNvSpPr>
          <p:nvPr>
            <p:ph type="title"/>
          </p:nvPr>
        </p:nvSpPr>
        <p:spPr/>
        <p:txBody>
          <a:bodyPr>
            <a:normAutofit fontScale="90000"/>
          </a:bodyPr>
          <a:lstStyle/>
          <a:p>
            <a:pPr algn="ctr"/>
            <a:r>
              <a:rPr lang="en-US" b="1" dirty="0" smtClean="0">
                <a:solidFill>
                  <a:schemeClr val="bg1"/>
                </a:solidFill>
                <a:effectLst/>
                <a:latin typeface="Arial" pitchFamily="34" charset="0"/>
                <a:cs typeface="Arial" pitchFamily="34" charset="0"/>
              </a:rPr>
              <a:t>Implementing New Standards - Planning</a:t>
            </a:r>
            <a:endParaRPr lang="en-US" b="1" dirty="0">
              <a:solidFill>
                <a:schemeClr val="bg1"/>
              </a:solidFill>
              <a:effectLst/>
              <a:latin typeface="Arial" pitchFamily="34" charset="0"/>
              <a:cs typeface="Arial" pitchFamily="34" charset="0"/>
            </a:endParaRPr>
          </a:p>
        </p:txBody>
      </p:sp>
      <p:pic>
        <p:nvPicPr>
          <p:cNvPr id="6" name="Picture 5" descr="child-playing-with-bubbles.jpg"/>
          <p:cNvPicPr>
            <a:picLocks noChangeAspect="1"/>
          </p:cNvPicPr>
          <p:nvPr/>
        </p:nvPicPr>
        <p:blipFill>
          <a:blip r:embed="rId3" cstate="print"/>
          <a:stretch>
            <a:fillRect/>
          </a:stretch>
        </p:blipFill>
        <p:spPr>
          <a:xfrm>
            <a:off x="1524000" y="2209800"/>
            <a:ext cx="5588000" cy="4191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219200"/>
          </a:xfrm>
        </p:spPr>
        <p:txBody>
          <a:bodyPr/>
          <a:lstStyle/>
          <a:p>
            <a:r>
              <a:rPr lang="en-US" b="1" dirty="0" smtClean="0">
                <a:solidFill>
                  <a:schemeClr val="bg1"/>
                </a:solidFill>
                <a:latin typeface="Arial" pitchFamily="34" charset="0"/>
                <a:cs typeface="Arial" pitchFamily="34" charset="0"/>
              </a:rPr>
              <a:t>What is my role in this work? </a:t>
            </a:r>
            <a:endParaRPr lang="en-US" b="1" dirty="0">
              <a:solidFill>
                <a:schemeClr val="bg1"/>
              </a:solidFill>
              <a:latin typeface="Arial" pitchFamily="34" charset="0"/>
              <a:cs typeface="Arial" pitchFamily="34" charset="0"/>
            </a:endParaRPr>
          </a:p>
        </p:txBody>
      </p:sp>
      <p:pic>
        <p:nvPicPr>
          <p:cNvPr id="6" name="Content Placeholder 5" descr="children_playing_nurse_7.jpg"/>
          <p:cNvPicPr>
            <a:picLocks noGrp="1" noChangeAspect="1"/>
          </p:cNvPicPr>
          <p:nvPr>
            <p:ph sz="half" idx="1"/>
          </p:nvPr>
        </p:nvPicPr>
        <p:blipFill>
          <a:blip r:embed="rId3" cstate="print"/>
          <a:stretch>
            <a:fillRect/>
          </a:stretch>
        </p:blipFill>
        <p:spPr>
          <a:xfrm>
            <a:off x="457200" y="1752600"/>
            <a:ext cx="4191000" cy="4343399"/>
          </a:xfrm>
          <a:prstGeom prst="rect">
            <a:avLst/>
          </a:prstGeom>
          <a:ln w="88900" cap="sq" cmpd="thickThin">
            <a:solidFill>
              <a:srgbClr val="000000"/>
            </a:solidFill>
            <a:prstDash val="solid"/>
            <a:miter lim="800000"/>
          </a:ln>
          <a:effectLst>
            <a:innerShdw blurRad="76200">
              <a:srgbClr val="000000"/>
            </a:innerShdw>
          </a:effectLst>
        </p:spPr>
      </p:pic>
      <p:sp>
        <p:nvSpPr>
          <p:cNvPr id="7" name="Content Placeholder 6"/>
          <p:cNvSpPr>
            <a:spLocks noGrp="1"/>
          </p:cNvSpPr>
          <p:nvPr>
            <p:ph sz="half" idx="2"/>
          </p:nvPr>
        </p:nvSpPr>
        <p:spPr>
          <a:xfrm>
            <a:off x="4648200" y="1524000"/>
            <a:ext cx="4059936" cy="4876800"/>
          </a:xfrm>
        </p:spPr>
        <p:txBody>
          <a:bodyPr>
            <a:normAutofit fontScale="92500"/>
          </a:bodyPr>
          <a:lstStyle/>
          <a:p>
            <a:pPr>
              <a:buNone/>
            </a:pPr>
            <a:r>
              <a:rPr lang="en-US" sz="3000" b="1" dirty="0" smtClean="0">
                <a:solidFill>
                  <a:srgbClr val="00487E"/>
                </a:solidFill>
                <a:latin typeface="Arial" pitchFamily="34" charset="0"/>
                <a:cs typeface="Arial" pitchFamily="34" charset="0"/>
              </a:rPr>
              <a:t>Principal and Coach</a:t>
            </a:r>
          </a:p>
          <a:p>
            <a:pPr lvl="1"/>
            <a:r>
              <a:rPr lang="en-US" dirty="0" smtClean="0">
                <a:latin typeface="Arial" pitchFamily="34" charset="0"/>
                <a:cs typeface="Arial" pitchFamily="34" charset="0"/>
              </a:rPr>
              <a:t>Leadership</a:t>
            </a:r>
          </a:p>
          <a:p>
            <a:pPr lvl="1"/>
            <a:r>
              <a:rPr lang="en-US" dirty="0" smtClean="0">
                <a:latin typeface="Arial" pitchFamily="34" charset="0"/>
                <a:cs typeface="Arial" pitchFamily="34" charset="0"/>
              </a:rPr>
              <a:t>Learning</a:t>
            </a:r>
          </a:p>
          <a:p>
            <a:pPr lvl="1"/>
            <a:r>
              <a:rPr lang="en-US" dirty="0" smtClean="0">
                <a:latin typeface="Arial" pitchFamily="34" charset="0"/>
                <a:cs typeface="Arial" pitchFamily="34" charset="0"/>
              </a:rPr>
              <a:t>Monitoring</a:t>
            </a:r>
          </a:p>
          <a:p>
            <a:pPr lvl="1"/>
            <a:r>
              <a:rPr lang="en-US" dirty="0" smtClean="0">
                <a:latin typeface="Arial" pitchFamily="34" charset="0"/>
                <a:cs typeface="Arial" pitchFamily="34" charset="0"/>
              </a:rPr>
              <a:t>Feedback</a:t>
            </a:r>
          </a:p>
          <a:p>
            <a:pPr>
              <a:buNone/>
            </a:pPr>
            <a:r>
              <a:rPr lang="en-US" sz="3000" b="1" dirty="0" smtClean="0">
                <a:solidFill>
                  <a:srgbClr val="00487E"/>
                </a:solidFill>
                <a:latin typeface="Arial" pitchFamily="34" charset="0"/>
                <a:cs typeface="Arial" pitchFamily="34" charset="0"/>
              </a:rPr>
              <a:t>Teacher</a:t>
            </a:r>
          </a:p>
          <a:p>
            <a:pPr lvl="1"/>
            <a:r>
              <a:rPr lang="en-US" dirty="0" smtClean="0">
                <a:latin typeface="Arial" pitchFamily="34" charset="0"/>
                <a:cs typeface="Arial" pitchFamily="34" charset="0"/>
              </a:rPr>
              <a:t>Implement Jeffco curriculum</a:t>
            </a:r>
          </a:p>
          <a:p>
            <a:pPr lvl="1"/>
            <a:r>
              <a:rPr lang="en-US" dirty="0" smtClean="0">
                <a:latin typeface="Arial" pitchFamily="34" charset="0"/>
                <a:cs typeface="Arial" pitchFamily="34" charset="0"/>
              </a:rPr>
              <a:t>Shift to a conceptual lens</a:t>
            </a:r>
          </a:p>
          <a:p>
            <a:pPr lvl="1"/>
            <a:r>
              <a:rPr lang="en-US" dirty="0" smtClean="0">
                <a:latin typeface="Arial" pitchFamily="34" charset="0"/>
                <a:cs typeface="Arial" pitchFamily="34" charset="0"/>
              </a:rPr>
              <a:t>Align assessments for students to demonstrate mastery </a:t>
            </a:r>
          </a:p>
          <a:p>
            <a:pPr>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905000"/>
            <a:ext cx="8839200" cy="4572000"/>
          </a:xfrm>
        </p:spPr>
        <p:txBody>
          <a:bodyPr/>
          <a:lstStyle/>
          <a:p>
            <a:pPr marL="457200" lvl="1" indent="0" fontAlgn="base">
              <a:spcBef>
                <a:spcPct val="0"/>
              </a:spcBef>
              <a:spcAft>
                <a:spcPct val="0"/>
              </a:spcAft>
              <a:buClrTx/>
              <a:buSzTx/>
              <a:buFont typeface="Wingdings" pitchFamily="2" charset="2"/>
              <a:buChar char="Ø"/>
            </a:pPr>
            <a:r>
              <a:rPr lang="en-US" sz="4000" dirty="0" smtClean="0">
                <a:solidFill>
                  <a:schemeClr val="tx1"/>
                </a:solidFill>
                <a:latin typeface="Calibri" pitchFamily="34" charset="0"/>
                <a:ea typeface="Calibri" pitchFamily="34" charset="0"/>
                <a:cs typeface="Times New Roman" pitchFamily="18" charset="0"/>
              </a:rPr>
              <a:t> Planning Template definitions</a:t>
            </a:r>
            <a:endParaRPr lang="en-US" sz="4000" dirty="0" smtClean="0">
              <a:solidFill>
                <a:schemeClr val="tx1"/>
              </a:solidFill>
              <a:latin typeface="Arial" pitchFamily="34" charset="0"/>
            </a:endParaRPr>
          </a:p>
          <a:p>
            <a:pPr marL="457200" lvl="1" indent="0" eaLnBrk="0" fontAlgn="base" hangingPunct="0">
              <a:spcBef>
                <a:spcPct val="0"/>
              </a:spcBef>
              <a:spcAft>
                <a:spcPct val="0"/>
              </a:spcAft>
              <a:buClrTx/>
              <a:buSzTx/>
              <a:buFont typeface="Wingdings" pitchFamily="2" charset="2"/>
              <a:buChar char="Ø"/>
            </a:pPr>
            <a:r>
              <a:rPr lang="en-US" sz="4000" dirty="0" smtClean="0">
                <a:solidFill>
                  <a:schemeClr val="tx1"/>
                </a:solidFill>
                <a:latin typeface="Calibri" pitchFamily="34" charset="0"/>
                <a:ea typeface="Calibri" pitchFamily="34" charset="0"/>
                <a:cs typeface="Times New Roman" pitchFamily="18" charset="0"/>
              </a:rPr>
              <a:t>Conceptual Framework</a:t>
            </a:r>
            <a:endParaRPr lang="en-US" sz="4000" dirty="0" smtClean="0">
              <a:solidFill>
                <a:schemeClr val="tx1"/>
              </a:solidFill>
              <a:latin typeface="Arial" pitchFamily="34" charset="0"/>
            </a:endParaRPr>
          </a:p>
          <a:p>
            <a:pPr marL="457200" lvl="1" indent="0" eaLnBrk="0" fontAlgn="base" hangingPunct="0">
              <a:spcBef>
                <a:spcPct val="0"/>
              </a:spcBef>
              <a:spcAft>
                <a:spcPct val="0"/>
              </a:spcAft>
              <a:buClrTx/>
              <a:buSzTx/>
              <a:buFont typeface="Wingdings" pitchFamily="2" charset="2"/>
              <a:buChar char="Ø"/>
            </a:pPr>
            <a:r>
              <a:rPr lang="en-US" sz="4000" dirty="0" smtClean="0">
                <a:solidFill>
                  <a:schemeClr val="tx1"/>
                </a:solidFill>
                <a:latin typeface="Calibri" pitchFamily="34" charset="0"/>
                <a:ea typeface="Calibri" pitchFamily="34" charset="0"/>
                <a:cs typeface="Times New Roman" pitchFamily="18" charset="0"/>
              </a:rPr>
              <a:t>Shift from 2 dimensional to 3 dimensional  </a:t>
            </a:r>
            <a:endParaRPr lang="en-US" sz="4000" dirty="0" smtClean="0">
              <a:solidFill>
                <a:schemeClr val="tx1"/>
              </a:solidFill>
              <a:latin typeface="Arial" pitchFamily="34" charset="0"/>
            </a:endParaRPr>
          </a:p>
          <a:p>
            <a:pPr marL="457200" lvl="1" indent="0" eaLnBrk="0" fontAlgn="base" hangingPunct="0">
              <a:spcBef>
                <a:spcPct val="0"/>
              </a:spcBef>
              <a:spcAft>
                <a:spcPct val="0"/>
              </a:spcAft>
              <a:buClrTx/>
              <a:buSzTx/>
              <a:buFont typeface="Wingdings" pitchFamily="2" charset="2"/>
              <a:buChar char="Ø"/>
            </a:pPr>
            <a:r>
              <a:rPr lang="en-US" sz="4000" dirty="0" smtClean="0">
                <a:solidFill>
                  <a:schemeClr val="tx1"/>
                </a:solidFill>
                <a:latin typeface="Calibri" pitchFamily="34" charset="0"/>
                <a:ea typeface="Calibri" pitchFamily="34" charset="0"/>
                <a:cs typeface="Times New Roman" pitchFamily="18" charset="0"/>
              </a:rPr>
              <a:t>Acquire, Make Meaning and Transfer Model </a:t>
            </a:r>
            <a:endParaRPr lang="en-US" sz="4000" dirty="0" smtClean="0">
              <a:solidFill>
                <a:schemeClr val="tx1"/>
              </a:solidFill>
              <a:latin typeface="Arial" pitchFamily="34" charset="0"/>
            </a:endParaRPr>
          </a:p>
          <a:p>
            <a:endParaRPr lang="en-US" dirty="0"/>
          </a:p>
        </p:txBody>
      </p:sp>
      <p:sp>
        <p:nvSpPr>
          <p:cNvPr id="3" name="Title 2"/>
          <p:cNvSpPr>
            <a:spLocks noGrp="1"/>
          </p:cNvSpPr>
          <p:nvPr>
            <p:ph type="title"/>
          </p:nvPr>
        </p:nvSpPr>
        <p:spPr>
          <a:xfrm>
            <a:off x="457200" y="381000"/>
            <a:ext cx="8229600" cy="1219200"/>
          </a:xfrm>
        </p:spPr>
        <p:txBody>
          <a:bodyPr>
            <a:noAutofit/>
          </a:bodyPr>
          <a:lstStyle/>
          <a:p>
            <a:pPr algn="ctr"/>
            <a:r>
              <a:rPr lang="en-US" sz="4400" dirty="0" smtClean="0">
                <a:solidFill>
                  <a:schemeClr val="bg1"/>
                </a:solidFill>
                <a:latin typeface="Arial" pitchFamily="34" charset="0"/>
                <a:cs typeface="Arial" pitchFamily="34" charset="0"/>
              </a:rPr>
              <a:t>Reviewing and Building </a:t>
            </a:r>
            <a:br>
              <a:rPr lang="en-US" sz="4400" dirty="0" smtClean="0">
                <a:solidFill>
                  <a:schemeClr val="bg1"/>
                </a:solidFill>
                <a:latin typeface="Arial" pitchFamily="34" charset="0"/>
                <a:cs typeface="Arial" pitchFamily="34" charset="0"/>
              </a:rPr>
            </a:br>
            <a:r>
              <a:rPr lang="en-US" sz="4400" dirty="0" smtClean="0">
                <a:solidFill>
                  <a:schemeClr val="bg1"/>
                </a:solidFill>
                <a:latin typeface="Arial" pitchFamily="34" charset="0"/>
                <a:cs typeface="Arial" pitchFamily="34" charset="0"/>
              </a:rPr>
              <a:t>Foundational Knowledge</a:t>
            </a:r>
            <a:endParaRPr lang="en-US" sz="4400" dirty="0">
              <a:solidFill>
                <a:schemeClr val="bg1"/>
              </a:solidFill>
              <a:latin typeface="Arial" pitchFamily="34" charset="0"/>
              <a:cs typeface="Arial" pitchFamily="34" charset="0"/>
            </a:endParaRPr>
          </a:p>
        </p:txBody>
      </p:sp>
      <p:pic>
        <p:nvPicPr>
          <p:cNvPr id="5" name="Picture 4" descr="fist.jpg"/>
          <p:cNvPicPr>
            <a:picLocks noChangeAspect="1"/>
          </p:cNvPicPr>
          <p:nvPr/>
        </p:nvPicPr>
        <p:blipFill>
          <a:blip r:embed="rId3" cstate="print"/>
          <a:stretch>
            <a:fillRect/>
          </a:stretch>
        </p:blipFill>
        <p:spPr>
          <a:xfrm>
            <a:off x="304800" y="304800"/>
            <a:ext cx="938213" cy="1143000"/>
          </a:xfrm>
          <a:prstGeom prst="rect">
            <a:avLst/>
          </a:prstGeom>
        </p:spPr>
      </p:pic>
      <p:pic>
        <p:nvPicPr>
          <p:cNvPr id="6" name="Picture 5" descr="Five fingers.jpg"/>
          <p:cNvPicPr>
            <a:picLocks noChangeAspect="1"/>
          </p:cNvPicPr>
          <p:nvPr/>
        </p:nvPicPr>
        <p:blipFill>
          <a:blip r:embed="rId4" cstate="print"/>
          <a:srcRect l="8696" t="29202" r="13043" b="15315"/>
          <a:stretch>
            <a:fillRect/>
          </a:stretch>
        </p:blipFill>
        <p:spPr>
          <a:xfrm>
            <a:off x="7848600" y="228600"/>
            <a:ext cx="1082842" cy="1143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0"/>
            <a:ext cx="9144000" cy="99060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3" cstate="print"/>
          <a:srcRect/>
          <a:stretch>
            <a:fillRect/>
          </a:stretch>
        </p:blipFill>
        <p:spPr bwMode="auto">
          <a:xfrm>
            <a:off x="0" y="0"/>
            <a:ext cx="9144000" cy="68640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3" cstate="print"/>
          <a:srcRect b="17000"/>
          <a:stretch>
            <a:fillRect/>
          </a:stretch>
        </p:blipFill>
        <p:spPr bwMode="auto">
          <a:xfrm>
            <a:off x="0" y="-1"/>
            <a:ext cx="9144000" cy="6858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cstate="print"/>
          <a:srcRect/>
          <a:stretch>
            <a:fillRect/>
          </a:stretch>
        </p:blipFill>
        <p:spPr bwMode="auto">
          <a:xfrm rot="5400000">
            <a:off x="1013460" y="-1013460"/>
            <a:ext cx="7117082" cy="91440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srcRect/>
          <a:stretch>
            <a:fillRect/>
          </a:stretch>
        </p:blipFill>
        <p:spPr bwMode="auto">
          <a:xfrm rot="5400000">
            <a:off x="1059735" y="-1059733"/>
            <a:ext cx="7024532" cy="91440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457200" y="0"/>
            <a:ext cx="8229600" cy="1143000"/>
          </a:xfrm>
        </p:spPr>
        <p:txBody>
          <a:bodyPr/>
          <a:lstStyle/>
          <a:p>
            <a:pPr algn="ctr" eaLnBrk="1" hangingPunct="1"/>
            <a:r>
              <a:rPr lang="en-US" b="1" dirty="0" smtClean="0">
                <a:solidFill>
                  <a:schemeClr val="bg1"/>
                </a:solidFill>
                <a:latin typeface="Arial" charset="0"/>
                <a:cs typeface="Arial" charset="0"/>
              </a:rPr>
              <a:t>Learning for Understanding</a:t>
            </a:r>
          </a:p>
        </p:txBody>
      </p:sp>
      <p:graphicFrame>
        <p:nvGraphicFramePr>
          <p:cNvPr id="5" name="Diagram 4"/>
          <p:cNvGraphicFramePr/>
          <p:nvPr/>
        </p:nvGraphicFramePr>
        <p:xfrm>
          <a:off x="0" y="1312863"/>
          <a:ext cx="8915400" cy="5392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 Box 14"/>
          <p:cNvSpPr txBox="1">
            <a:spLocks noChangeArrowheads="1"/>
          </p:cNvSpPr>
          <p:nvPr/>
        </p:nvSpPr>
        <p:spPr bwMode="auto">
          <a:xfrm>
            <a:off x="3581400" y="5791200"/>
            <a:ext cx="4648200" cy="369888"/>
          </a:xfrm>
          <a:prstGeom prst="rect">
            <a:avLst/>
          </a:prstGeom>
          <a:noFill/>
          <a:ln w="9525">
            <a:noFill/>
            <a:miter lim="800000"/>
            <a:headEnd/>
            <a:tailEnd/>
          </a:ln>
        </p:spPr>
        <p:txBody>
          <a:bodyPr>
            <a:spAutoFit/>
          </a:bodyPr>
          <a:lstStyle/>
          <a:p>
            <a:pPr>
              <a:spcBef>
                <a:spcPct val="50000"/>
              </a:spcBef>
            </a:pPr>
            <a:r>
              <a:rPr lang="en-US">
                <a:latin typeface="Calibri" pitchFamily="34" charset="0"/>
              </a:rPr>
              <a:t>Grant Wiggins on </a:t>
            </a:r>
            <a:r>
              <a:rPr lang="en-US" i="1">
                <a:latin typeface="Calibri" pitchFamily="34" charset="0"/>
              </a:rPr>
              <a:t>Understanding by Design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solidFill>
                  <a:schemeClr val="bg1"/>
                </a:solidFill>
                <a:latin typeface="Arial" pitchFamily="34" charset="0"/>
                <a:cs typeface="Arial" pitchFamily="34" charset="0"/>
              </a:rPr>
              <a:t>Video of Teacher Planning</a:t>
            </a:r>
            <a:endParaRPr lang="en-US" dirty="0">
              <a:solidFill>
                <a:schemeClr val="bg1"/>
              </a:solidFill>
              <a:latin typeface="Arial" pitchFamily="34" charset="0"/>
              <a:cs typeface="Arial" pitchFamily="34" charset="0"/>
            </a:endParaRPr>
          </a:p>
        </p:txBody>
      </p:sp>
      <p:pic>
        <p:nvPicPr>
          <p:cNvPr id="8" name="Picture 7" descr="students working.png"/>
          <p:cNvPicPr>
            <a:picLocks noChangeAspect="1"/>
          </p:cNvPicPr>
          <p:nvPr/>
        </p:nvPicPr>
        <p:blipFill>
          <a:blip r:embed="rId3" cstate="print"/>
          <a:stretch>
            <a:fillRect/>
          </a:stretch>
        </p:blipFill>
        <p:spPr>
          <a:xfrm>
            <a:off x="1524000" y="1905000"/>
            <a:ext cx="6096000" cy="40005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839200" cy="6019800"/>
          </a:xfrm>
        </p:spPr>
        <p:txBody>
          <a:bodyPr>
            <a:normAutofit/>
          </a:bodyPr>
          <a:lstStyle/>
          <a:p>
            <a:pPr marL="274320" lvl="2" indent="-274320">
              <a:spcBef>
                <a:spcPts val="600"/>
              </a:spcBef>
              <a:buClrTx/>
              <a:buNone/>
            </a:pPr>
            <a:r>
              <a:rPr lang="en-US" sz="3600" dirty="0" smtClean="0">
                <a:solidFill>
                  <a:srgbClr val="00487E"/>
                </a:solidFill>
                <a:latin typeface="Arial" pitchFamily="34" charset="0"/>
                <a:cs typeface="Arial" pitchFamily="34" charset="0"/>
              </a:rPr>
              <a:t>Curriculum Implementation Considerations </a:t>
            </a:r>
          </a:p>
          <a:p>
            <a:pPr marL="548640" lvl="3" indent="-274320">
              <a:spcBef>
                <a:spcPts val="600"/>
              </a:spcBef>
              <a:buClrTx/>
            </a:pPr>
            <a:r>
              <a:rPr lang="en-US" sz="3200" dirty="0" smtClean="0">
                <a:latin typeface="Arial" pitchFamily="34" charset="0"/>
                <a:cs typeface="Arial" pitchFamily="34" charset="0"/>
              </a:rPr>
              <a:t>Specific Curriculum Implementation Plan</a:t>
            </a:r>
          </a:p>
          <a:p>
            <a:pPr marL="548640" lvl="3" indent="-274320">
              <a:spcBef>
                <a:spcPts val="600"/>
              </a:spcBef>
              <a:buClrTx/>
            </a:pPr>
            <a:r>
              <a:rPr lang="en-US" sz="3200" dirty="0" smtClean="0">
                <a:latin typeface="Arial" pitchFamily="34" charset="0"/>
                <a:cs typeface="Arial" pitchFamily="34" charset="0"/>
              </a:rPr>
              <a:t>Timelines</a:t>
            </a:r>
          </a:p>
          <a:p>
            <a:pPr marL="548640" lvl="3" indent="-274320">
              <a:spcBef>
                <a:spcPts val="600"/>
              </a:spcBef>
              <a:buClrTx/>
            </a:pPr>
            <a:r>
              <a:rPr lang="en-US" sz="3200" dirty="0" smtClean="0">
                <a:latin typeface="Arial" pitchFamily="34" charset="0"/>
                <a:cs typeface="Arial" pitchFamily="34" charset="0"/>
              </a:rPr>
              <a:t>Benchmarks</a:t>
            </a:r>
          </a:p>
          <a:p>
            <a:pPr marL="548640" lvl="3" indent="-274320">
              <a:spcBef>
                <a:spcPts val="600"/>
              </a:spcBef>
              <a:buClrTx/>
            </a:pPr>
            <a:r>
              <a:rPr lang="en-US" sz="3200" dirty="0" smtClean="0">
                <a:latin typeface="Arial" pitchFamily="34" charset="0"/>
                <a:cs typeface="Arial" pitchFamily="34" charset="0"/>
              </a:rPr>
              <a:t>Communication</a:t>
            </a:r>
          </a:p>
          <a:p>
            <a:pPr marL="548640" lvl="3" indent="-274320">
              <a:spcBef>
                <a:spcPts val="600"/>
              </a:spcBef>
              <a:buClrTx/>
            </a:pPr>
            <a:r>
              <a:rPr lang="en-US" sz="3200" dirty="0" smtClean="0">
                <a:latin typeface="Arial" pitchFamily="34" charset="0"/>
                <a:cs typeface="Arial" pitchFamily="34" charset="0"/>
              </a:rPr>
              <a:t>Processes and Procedures</a:t>
            </a:r>
          </a:p>
          <a:p>
            <a:pPr marL="548640" lvl="3" indent="-274320">
              <a:spcBef>
                <a:spcPts val="600"/>
              </a:spcBef>
              <a:buClrTx/>
            </a:pPr>
            <a:endParaRPr lang="en-US" sz="3200" dirty="0" smtClean="0">
              <a:latin typeface="Arial" pitchFamily="34" charset="0"/>
              <a:cs typeface="Arial" pitchFamily="34" charset="0"/>
            </a:endParaRPr>
          </a:p>
          <a:p>
            <a:pPr>
              <a:buClrTx/>
              <a:buNone/>
            </a:pPr>
            <a:endParaRPr lang="en-US" sz="5900" dirty="0" smtClean="0">
              <a:latin typeface="Arial" pitchFamily="34" charset="0"/>
              <a:cs typeface="Arial" pitchFamily="34" charset="0"/>
            </a:endParaRPr>
          </a:p>
          <a:p>
            <a:endParaRPr lang="en-US" dirty="0" smtClean="0"/>
          </a:p>
        </p:txBody>
      </p:sp>
      <p:sp>
        <p:nvSpPr>
          <p:cNvPr id="3" name="Title 2"/>
          <p:cNvSpPr>
            <a:spLocks noGrp="1"/>
          </p:cNvSpPr>
          <p:nvPr>
            <p:ph type="title"/>
          </p:nvPr>
        </p:nvSpPr>
        <p:spPr>
          <a:xfrm>
            <a:off x="457200" y="-152400"/>
            <a:ext cx="8229600" cy="1219200"/>
          </a:xfrm>
        </p:spPr>
        <p:txBody>
          <a:bodyPr>
            <a:normAutofit fontScale="90000"/>
          </a:bodyPr>
          <a:lstStyle/>
          <a:p>
            <a:pPr algn="ctr"/>
            <a:r>
              <a:rPr lang="en-US" dirty="0" smtClean="0"/>
              <a:t/>
            </a:r>
            <a:br>
              <a:rPr lang="en-US" dirty="0" smtClean="0"/>
            </a:br>
            <a:r>
              <a:rPr lang="en-US" sz="4900" b="1" dirty="0" smtClean="0">
                <a:solidFill>
                  <a:schemeClr val="bg1"/>
                </a:solidFill>
                <a:latin typeface="Arial" pitchFamily="34" charset="0"/>
                <a:cs typeface="Arial" pitchFamily="34" charset="0"/>
              </a:rPr>
              <a:t>Adjust</a:t>
            </a:r>
            <a:endParaRPr lang="en-US"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ontent Placeholder 5" descr="aban918l.jpg"/>
          <p:cNvPicPr>
            <a:picLocks noGrp="1" noChangeAspect="1"/>
          </p:cNvPicPr>
          <p:nvPr>
            <p:ph idx="1"/>
          </p:nvPr>
        </p:nvPicPr>
        <p:blipFill>
          <a:blip r:embed="rId2" cstate="print"/>
          <a:srcRect/>
          <a:stretch>
            <a:fillRect/>
          </a:stretch>
        </p:blipFill>
        <p:spPr>
          <a:xfrm>
            <a:off x="152400" y="398318"/>
            <a:ext cx="8678779" cy="600248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N9523.jpg"/>
          <p:cNvPicPr>
            <a:picLocks noGrp="1" noChangeAspect="1"/>
          </p:cNvPicPr>
          <p:nvPr>
            <p:ph idx="1"/>
          </p:nvPr>
        </p:nvPicPr>
        <p:blipFill>
          <a:blip r:embed="rId3" cstate="print"/>
          <a:stretch>
            <a:fillRect/>
          </a:stretch>
        </p:blipFill>
        <p:spPr>
          <a:xfrm>
            <a:off x="1905000" y="1809750"/>
            <a:ext cx="5334000" cy="40005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itle 2"/>
          <p:cNvSpPr>
            <a:spLocks noGrp="1"/>
          </p:cNvSpPr>
          <p:nvPr>
            <p:ph type="title"/>
          </p:nvPr>
        </p:nvSpPr>
        <p:spPr/>
        <p:txBody>
          <a:bodyPr/>
          <a:lstStyle/>
          <a:p>
            <a:pPr algn="ctr"/>
            <a:r>
              <a:rPr lang="en-US" b="1" dirty="0" smtClean="0">
                <a:solidFill>
                  <a:schemeClr val="bg1"/>
                </a:solidFill>
                <a:latin typeface="Arial" pitchFamily="34" charset="0"/>
                <a:cs typeface="Arial" pitchFamily="34" charset="0"/>
              </a:rPr>
              <a:t>Planning Time</a:t>
            </a:r>
            <a:endParaRPr lang="en-US"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endParaRPr lang="en-US" smtClean="0"/>
          </a:p>
        </p:txBody>
      </p:sp>
      <p:pic>
        <p:nvPicPr>
          <p:cNvPr id="3075" name="Content Placeholder 3"/>
          <p:cNvPicPr>
            <a:picLocks noGrp="1" noChangeAspect="1"/>
          </p:cNvPicPr>
          <p:nvPr>
            <p:ph idx="1"/>
          </p:nvPr>
        </p:nvPicPr>
        <p:blipFill>
          <a:blip r:embed="rId2" cstate="print"/>
          <a:srcRect/>
          <a:stretch>
            <a:fillRect/>
          </a:stretch>
        </p:blipFill>
        <p:spPr>
          <a:xfrm>
            <a:off x="152400" y="76200"/>
            <a:ext cx="8839200" cy="66294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endParaRPr lang="en-US" smtClean="0"/>
          </a:p>
        </p:txBody>
      </p:sp>
      <p:pic>
        <p:nvPicPr>
          <p:cNvPr id="4099" name="Content Placeholder 3"/>
          <p:cNvPicPr>
            <a:picLocks noGrp="1" noChangeAspect="1"/>
          </p:cNvPicPr>
          <p:nvPr>
            <p:ph idx="1"/>
          </p:nvPr>
        </p:nvPicPr>
        <p:blipFill>
          <a:blip r:embed="rId2" cstate="print"/>
          <a:srcRect/>
          <a:stretch>
            <a:fillRect/>
          </a:stretch>
        </p:blipFill>
        <p:spPr>
          <a:xfrm>
            <a:off x="76200" y="76200"/>
            <a:ext cx="8915400" cy="66294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990600"/>
          <a:ext cx="84582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914400" y="228600"/>
            <a:ext cx="8229600" cy="639762"/>
          </a:xfrm>
        </p:spPr>
        <p:txBody>
          <a:bodyPr>
            <a:noAutofit/>
          </a:bodyPr>
          <a:lstStyle/>
          <a:p>
            <a:r>
              <a:rPr lang="en-US" sz="4000" b="1" dirty="0" smtClean="0">
                <a:solidFill>
                  <a:schemeClr val="bg1"/>
                </a:solidFill>
                <a:latin typeface="Arial" pitchFamily="34" charset="0"/>
                <a:cs typeface="Arial" pitchFamily="34" charset="0"/>
              </a:rPr>
              <a:t>Learning Objectives for Today</a:t>
            </a:r>
            <a:endParaRPr lang="en-US" sz="40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pPr algn="ctr"/>
            <a:r>
              <a:rPr lang="en-US" b="1" dirty="0" smtClean="0">
                <a:solidFill>
                  <a:schemeClr val="bg1"/>
                </a:solidFill>
                <a:latin typeface="Arial" pitchFamily="34" charset="0"/>
                <a:cs typeface="Arial" pitchFamily="34" charset="0"/>
              </a:rPr>
              <a:t>Expectations</a:t>
            </a:r>
            <a:endParaRPr lang="en-US"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ClrTx/>
            </a:pPr>
            <a:r>
              <a:rPr lang="en-US" sz="2800" dirty="0" smtClean="0">
                <a:solidFill>
                  <a:schemeClr val="bg1"/>
                </a:solidFill>
                <a:latin typeface="Arial" pitchFamily="34" charset="0"/>
                <a:cs typeface="Arial" pitchFamily="34" charset="0"/>
              </a:rPr>
              <a:t>Introduce the planning process and practice using  it.</a:t>
            </a:r>
          </a:p>
          <a:p>
            <a:pPr>
              <a:buClrTx/>
            </a:pPr>
            <a:r>
              <a:rPr lang="en-US" sz="2800" dirty="0" smtClean="0">
                <a:solidFill>
                  <a:srgbClr val="00487E"/>
                </a:solidFill>
                <a:latin typeface="Arial" pitchFamily="34" charset="0"/>
                <a:cs typeface="Arial" pitchFamily="34" charset="0"/>
              </a:rPr>
              <a:t>Ensure the revised Jeffco curriculum is being implemented in all classes.</a:t>
            </a:r>
          </a:p>
          <a:p>
            <a:pPr>
              <a:buClrTx/>
            </a:pPr>
            <a:r>
              <a:rPr lang="en-US" sz="2800" dirty="0" smtClean="0">
                <a:solidFill>
                  <a:schemeClr val="bg1"/>
                </a:solidFill>
                <a:latin typeface="Arial" pitchFamily="34" charset="0"/>
                <a:cs typeface="Arial" pitchFamily="34" charset="0"/>
              </a:rPr>
              <a:t>Identify what supports may be needed to plan and teach conceptually.</a:t>
            </a:r>
          </a:p>
          <a:p>
            <a:pPr>
              <a:buClrTx/>
            </a:pPr>
            <a:r>
              <a:rPr lang="en-US" sz="2800" dirty="0" smtClean="0">
                <a:solidFill>
                  <a:srgbClr val="00487E"/>
                </a:solidFill>
                <a:latin typeface="Arial" pitchFamily="34" charset="0"/>
                <a:cs typeface="Arial" pitchFamily="34" charset="0"/>
              </a:rPr>
              <a:t>Monitor and identify data to collect and begin new curriculum implementation.</a:t>
            </a:r>
          </a:p>
          <a:p>
            <a:pPr>
              <a:buNone/>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410200"/>
          </a:xfrm>
        </p:spPr>
        <p:txBody>
          <a:bodyPr>
            <a:normAutofit/>
          </a:bodyPr>
          <a:lstStyle/>
          <a:p>
            <a:pPr>
              <a:buClrTx/>
            </a:pPr>
            <a:r>
              <a:rPr lang="en-US" sz="3200" dirty="0" smtClean="0">
                <a:solidFill>
                  <a:srgbClr val="00487E"/>
                </a:solidFill>
                <a:latin typeface="Arial" pitchFamily="34" charset="0"/>
                <a:cs typeface="Arial" pitchFamily="34" charset="0"/>
              </a:rPr>
              <a:t>Starting the work with RTI and UIP lens</a:t>
            </a:r>
          </a:p>
          <a:p>
            <a:pPr>
              <a:buClrTx/>
            </a:pPr>
            <a:r>
              <a:rPr lang="en-US" sz="3200" dirty="0" smtClean="0">
                <a:solidFill>
                  <a:srgbClr val="00487E"/>
                </a:solidFill>
                <a:latin typeface="Arial" pitchFamily="34" charset="0"/>
                <a:cs typeface="Arial" pitchFamily="34" charset="0"/>
              </a:rPr>
              <a:t>Understanding your role in the work</a:t>
            </a:r>
          </a:p>
          <a:p>
            <a:pPr>
              <a:buClrTx/>
            </a:pPr>
            <a:r>
              <a:rPr lang="en-US" sz="3200" dirty="0" smtClean="0">
                <a:solidFill>
                  <a:srgbClr val="00487E"/>
                </a:solidFill>
                <a:latin typeface="Arial" pitchFamily="34" charset="0"/>
                <a:cs typeface="Arial" pitchFamily="34" charset="0"/>
              </a:rPr>
              <a:t>Changes to Curriculum</a:t>
            </a:r>
          </a:p>
          <a:p>
            <a:pPr lvl="1">
              <a:buClrTx/>
            </a:pPr>
            <a:r>
              <a:rPr lang="en-US" sz="3200" dirty="0" smtClean="0">
                <a:solidFill>
                  <a:srgbClr val="00487E"/>
                </a:solidFill>
                <a:latin typeface="Arial" pitchFamily="34" charset="0"/>
                <a:cs typeface="Arial" pitchFamily="34" charset="0"/>
              </a:rPr>
              <a:t>Planning Templates</a:t>
            </a:r>
          </a:p>
          <a:p>
            <a:pPr lvl="1">
              <a:buClrTx/>
            </a:pPr>
            <a:r>
              <a:rPr lang="en-US" sz="3200" dirty="0" smtClean="0">
                <a:solidFill>
                  <a:srgbClr val="00487E"/>
                </a:solidFill>
                <a:latin typeface="Arial" pitchFamily="34" charset="0"/>
                <a:cs typeface="Arial" pitchFamily="34" charset="0"/>
              </a:rPr>
              <a:t>Teacher Planning</a:t>
            </a:r>
          </a:p>
          <a:p>
            <a:pPr lvl="1">
              <a:buClrTx/>
            </a:pPr>
            <a:r>
              <a:rPr lang="en-US" sz="3200" dirty="0" smtClean="0">
                <a:solidFill>
                  <a:srgbClr val="00487E"/>
                </a:solidFill>
                <a:latin typeface="Arial" pitchFamily="34" charset="0"/>
                <a:cs typeface="Arial" pitchFamily="34" charset="0"/>
              </a:rPr>
              <a:t>Monitoring</a:t>
            </a:r>
          </a:p>
          <a:p>
            <a:pPr lvl="1">
              <a:buClrTx/>
            </a:pPr>
            <a:r>
              <a:rPr lang="en-US" sz="3200" dirty="0" smtClean="0">
                <a:solidFill>
                  <a:srgbClr val="00487E"/>
                </a:solidFill>
                <a:latin typeface="Arial" pitchFamily="34" charset="0"/>
                <a:cs typeface="Arial" pitchFamily="34" charset="0"/>
              </a:rPr>
              <a:t>Adjusting</a:t>
            </a:r>
          </a:p>
          <a:p>
            <a:pPr>
              <a:buClrTx/>
            </a:pPr>
            <a:r>
              <a:rPr lang="en-US" sz="3200" dirty="0" smtClean="0">
                <a:solidFill>
                  <a:srgbClr val="00487E"/>
                </a:solidFill>
                <a:latin typeface="Arial" pitchFamily="34" charset="0"/>
                <a:cs typeface="Arial" pitchFamily="34" charset="0"/>
              </a:rPr>
              <a:t>Making Connections</a:t>
            </a:r>
          </a:p>
          <a:p>
            <a:pPr lvl="1"/>
            <a:endParaRPr lang="en-US" dirty="0">
              <a:solidFill>
                <a:schemeClr val="bg2">
                  <a:lumMod val="20000"/>
                  <a:lumOff val="80000"/>
                </a:schemeClr>
              </a:solidFill>
            </a:endParaRPr>
          </a:p>
        </p:txBody>
      </p:sp>
      <p:sp>
        <p:nvSpPr>
          <p:cNvPr id="2" name="Title 1"/>
          <p:cNvSpPr>
            <a:spLocks noGrp="1"/>
          </p:cNvSpPr>
          <p:nvPr>
            <p:ph type="title"/>
          </p:nvPr>
        </p:nvSpPr>
        <p:spPr>
          <a:xfrm>
            <a:off x="457200" y="-228600"/>
            <a:ext cx="8229600" cy="1219200"/>
          </a:xfrm>
        </p:spPr>
        <p:txBody>
          <a:bodyPr/>
          <a:lstStyle/>
          <a:p>
            <a:r>
              <a:rPr lang="en-US" b="1" dirty="0" smtClean="0">
                <a:solidFill>
                  <a:schemeClr val="bg1"/>
                </a:solidFill>
                <a:latin typeface="Arial" pitchFamily="34" charset="0"/>
                <a:cs typeface="Arial" pitchFamily="34" charset="0"/>
              </a:rPr>
              <a:t>Agenda</a:t>
            </a:r>
            <a:endParaRPr lang="en-US" b="1" dirty="0">
              <a:solidFill>
                <a:schemeClr val="bg1"/>
              </a:solidFill>
              <a:latin typeface="Arial" pitchFamily="34" charset="0"/>
              <a:cs typeface="Arial" pitchFamily="34" charset="0"/>
            </a:endParaRPr>
          </a:p>
        </p:txBody>
      </p:sp>
      <p:pic>
        <p:nvPicPr>
          <p:cNvPr id="5" name="Picture 4" descr="schedule.gif"/>
          <p:cNvPicPr>
            <a:picLocks noChangeAspect="1"/>
          </p:cNvPicPr>
          <p:nvPr/>
        </p:nvPicPr>
        <p:blipFill>
          <a:blip r:embed="rId3" cstate="print"/>
          <a:stretch>
            <a:fillRect/>
          </a:stretch>
        </p:blipFill>
        <p:spPr>
          <a:xfrm>
            <a:off x="6172200" y="3878738"/>
            <a:ext cx="2447925" cy="217916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2"/>
          <p:cNvSpPr>
            <a:spLocks noChangeShapeType="1"/>
          </p:cNvSpPr>
          <p:nvPr/>
        </p:nvSpPr>
        <p:spPr bwMode="auto">
          <a:xfrm flipH="1">
            <a:off x="1981200" y="3657600"/>
            <a:ext cx="1143000" cy="609600"/>
          </a:xfrm>
          <a:prstGeom prst="line">
            <a:avLst/>
          </a:prstGeom>
          <a:noFill/>
          <a:ln w="38100">
            <a:solidFill>
              <a:schemeClr val="tx1"/>
            </a:solidFill>
            <a:round/>
            <a:headEnd/>
            <a:tailEnd/>
          </a:ln>
        </p:spPr>
        <p:txBody>
          <a:bodyPr/>
          <a:lstStyle/>
          <a:p>
            <a:endParaRPr lang="en-US"/>
          </a:p>
        </p:txBody>
      </p:sp>
      <p:sp>
        <p:nvSpPr>
          <p:cNvPr id="7171" name="Line 3"/>
          <p:cNvSpPr>
            <a:spLocks noChangeShapeType="1"/>
          </p:cNvSpPr>
          <p:nvPr/>
        </p:nvSpPr>
        <p:spPr bwMode="auto">
          <a:xfrm>
            <a:off x="5867400" y="3581400"/>
            <a:ext cx="1143000" cy="685800"/>
          </a:xfrm>
          <a:prstGeom prst="line">
            <a:avLst/>
          </a:prstGeom>
          <a:noFill/>
          <a:ln w="38100">
            <a:solidFill>
              <a:schemeClr val="tx1"/>
            </a:solidFill>
            <a:round/>
            <a:headEnd/>
            <a:tailEnd/>
          </a:ln>
        </p:spPr>
        <p:txBody>
          <a:bodyPr/>
          <a:lstStyle/>
          <a:p>
            <a:endParaRPr lang="en-US"/>
          </a:p>
        </p:txBody>
      </p:sp>
      <p:sp>
        <p:nvSpPr>
          <p:cNvPr id="7172" name="Line 4"/>
          <p:cNvSpPr>
            <a:spLocks noChangeShapeType="1"/>
          </p:cNvSpPr>
          <p:nvPr/>
        </p:nvSpPr>
        <p:spPr bwMode="auto">
          <a:xfrm flipH="1" flipV="1">
            <a:off x="2286000" y="2209800"/>
            <a:ext cx="1143000" cy="838200"/>
          </a:xfrm>
          <a:prstGeom prst="line">
            <a:avLst/>
          </a:prstGeom>
          <a:noFill/>
          <a:ln w="38100">
            <a:solidFill>
              <a:schemeClr val="tx1"/>
            </a:solidFill>
            <a:round/>
            <a:headEnd/>
            <a:tailEnd/>
          </a:ln>
        </p:spPr>
        <p:txBody>
          <a:bodyPr/>
          <a:lstStyle/>
          <a:p>
            <a:endParaRPr lang="en-US"/>
          </a:p>
        </p:txBody>
      </p:sp>
      <p:sp>
        <p:nvSpPr>
          <p:cNvPr id="7173" name="Line 5"/>
          <p:cNvSpPr>
            <a:spLocks noChangeShapeType="1"/>
          </p:cNvSpPr>
          <p:nvPr/>
        </p:nvSpPr>
        <p:spPr bwMode="auto">
          <a:xfrm flipV="1">
            <a:off x="5715000" y="2133600"/>
            <a:ext cx="990600" cy="914400"/>
          </a:xfrm>
          <a:prstGeom prst="line">
            <a:avLst/>
          </a:prstGeom>
          <a:noFill/>
          <a:ln w="38100">
            <a:solidFill>
              <a:schemeClr val="tx1"/>
            </a:solidFill>
            <a:round/>
            <a:headEnd/>
            <a:tailEnd/>
          </a:ln>
        </p:spPr>
        <p:txBody>
          <a:bodyPr/>
          <a:lstStyle/>
          <a:p>
            <a:endParaRPr lang="en-US"/>
          </a:p>
        </p:txBody>
      </p:sp>
      <p:sp>
        <p:nvSpPr>
          <p:cNvPr id="236550" name="Oval 6"/>
          <p:cNvSpPr>
            <a:spLocks noChangeArrowheads="1"/>
          </p:cNvSpPr>
          <p:nvPr/>
        </p:nvSpPr>
        <p:spPr bwMode="auto">
          <a:xfrm>
            <a:off x="0" y="1905000"/>
            <a:ext cx="3200400" cy="1295400"/>
          </a:xfrm>
          <a:prstGeom prst="ellipse">
            <a:avLst/>
          </a:prstGeom>
          <a:solidFill>
            <a:schemeClr val="bg1"/>
          </a:solidFill>
          <a:ln w="12700">
            <a:solidFill>
              <a:schemeClr val="tx1"/>
            </a:solidFill>
            <a:round/>
            <a:headEnd/>
            <a:tailEnd/>
          </a:ln>
          <a:effectLst/>
        </p:spPr>
        <p:txBody>
          <a:bodyPr wrap="none" anchor="ctr"/>
          <a:lstStyle/>
          <a:p>
            <a:pPr algn="ctr">
              <a:defRPr/>
            </a:pPr>
            <a:r>
              <a:rPr lang="en-US" sz="1800" b="1" dirty="0">
                <a:solidFill>
                  <a:schemeClr val="tx2"/>
                </a:solidFill>
                <a:effectLst>
                  <a:outerShdw blurRad="38100" dist="38100" dir="2700000" algn="tl">
                    <a:srgbClr val="C0C0C0"/>
                  </a:outerShdw>
                </a:effectLst>
                <a:latin typeface="Tahoma" pitchFamily="34" charset="0"/>
              </a:rPr>
              <a:t>Instructional Leadership</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Shared Leadership</a:t>
            </a:r>
          </a:p>
        </p:txBody>
      </p:sp>
      <p:sp>
        <p:nvSpPr>
          <p:cNvPr id="236551" name="Oval 7"/>
          <p:cNvSpPr>
            <a:spLocks noChangeArrowheads="1"/>
          </p:cNvSpPr>
          <p:nvPr/>
        </p:nvSpPr>
        <p:spPr bwMode="auto">
          <a:xfrm>
            <a:off x="6019800" y="1752600"/>
            <a:ext cx="3124200" cy="1447800"/>
          </a:xfrm>
          <a:prstGeom prst="ellipse">
            <a:avLst/>
          </a:prstGeom>
          <a:solidFill>
            <a:schemeClr val="bg1"/>
          </a:solidFill>
          <a:ln w="12700">
            <a:solidFill>
              <a:schemeClr val="tx1"/>
            </a:solidFill>
            <a:round/>
            <a:headEnd/>
            <a:tailEnd/>
          </a:ln>
          <a:effectLst/>
        </p:spPr>
        <p:txBody>
          <a:bodyPr wrap="none" anchor="ctr"/>
          <a:lstStyle/>
          <a:p>
            <a:pPr algn="ctr">
              <a:defRPr/>
            </a:pPr>
            <a:r>
              <a:rPr lang="en-US" sz="1800" b="1" dirty="0">
                <a:solidFill>
                  <a:schemeClr val="tx2"/>
                </a:solidFill>
                <a:effectLst>
                  <a:outerShdw blurRad="38100" dist="38100" dir="2700000" algn="tl">
                    <a:srgbClr val="C0C0C0"/>
                  </a:outerShdw>
                </a:effectLst>
                <a:latin typeface="Tahoma" pitchFamily="34" charset="0"/>
              </a:rPr>
              <a:t>Assessment and Data</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Instructional</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Decision-Making</a:t>
            </a:r>
          </a:p>
        </p:txBody>
      </p:sp>
      <p:sp>
        <p:nvSpPr>
          <p:cNvPr id="236553" name="Oval 9"/>
          <p:cNvSpPr>
            <a:spLocks noChangeArrowheads="1"/>
          </p:cNvSpPr>
          <p:nvPr/>
        </p:nvSpPr>
        <p:spPr bwMode="auto">
          <a:xfrm>
            <a:off x="0" y="3962400"/>
            <a:ext cx="3352800" cy="1371600"/>
          </a:xfrm>
          <a:prstGeom prst="ellipse">
            <a:avLst/>
          </a:prstGeom>
          <a:solidFill>
            <a:schemeClr val="bg1"/>
          </a:solidFill>
          <a:ln w="12700">
            <a:solidFill>
              <a:schemeClr val="tx1"/>
            </a:solidFill>
            <a:round/>
            <a:headEnd/>
            <a:tailEnd/>
          </a:ln>
          <a:effectLst/>
        </p:spPr>
        <p:txBody>
          <a:bodyPr wrap="none" anchor="ctr"/>
          <a:lstStyle/>
          <a:p>
            <a:pPr algn="ctr">
              <a:defRPr/>
            </a:pPr>
            <a:endParaRPr lang="en-US" sz="1800" b="1" dirty="0">
              <a:solidFill>
                <a:schemeClr val="tx2"/>
              </a:solidFill>
              <a:effectLst>
                <a:outerShdw blurRad="38100" dist="38100" dir="2700000" algn="tl">
                  <a:srgbClr val="C0C0C0"/>
                </a:outerShdw>
              </a:effectLst>
              <a:latin typeface="Tahoma" pitchFamily="34" charset="0"/>
            </a:endParaRPr>
          </a:p>
          <a:p>
            <a:pPr algn="ctr">
              <a:defRPr/>
            </a:pPr>
            <a:r>
              <a:rPr lang="en-US" sz="1800" b="1" dirty="0">
                <a:solidFill>
                  <a:schemeClr val="tx2"/>
                </a:solidFill>
                <a:effectLst>
                  <a:outerShdw blurRad="38100" dist="38100" dir="2700000" algn="tl">
                    <a:srgbClr val="C0C0C0"/>
                  </a:outerShdw>
                </a:effectLst>
                <a:latin typeface="Tahoma" pitchFamily="34" charset="0"/>
              </a:rPr>
              <a:t>Family and Community</a:t>
            </a:r>
          </a:p>
          <a:p>
            <a:pPr algn="ctr">
              <a:defRPr/>
            </a:pPr>
            <a:r>
              <a:rPr lang="en-US" sz="1800" b="1" dirty="0">
                <a:solidFill>
                  <a:schemeClr val="tx2"/>
                </a:solidFill>
                <a:effectLst>
                  <a:outerShdw blurRad="38100" dist="38100" dir="2700000" algn="tl">
                    <a:srgbClr val="C0C0C0"/>
                  </a:outerShdw>
                </a:effectLst>
                <a:latin typeface="Tahoma" pitchFamily="34" charset="0"/>
              </a:rPr>
              <a:t>Engagement</a:t>
            </a:r>
          </a:p>
          <a:p>
            <a:pPr algn="ctr">
              <a:defRPr/>
            </a:pPr>
            <a:endParaRPr lang="en-US" sz="1600" b="1" dirty="0">
              <a:effectLst>
                <a:outerShdw blurRad="38100" dist="38100" dir="2700000" algn="tl">
                  <a:srgbClr val="C0C0C0"/>
                </a:outerShdw>
              </a:effectLst>
              <a:latin typeface="Tahoma" pitchFamily="34" charset="0"/>
            </a:endParaRPr>
          </a:p>
        </p:txBody>
      </p:sp>
      <p:sp>
        <p:nvSpPr>
          <p:cNvPr id="236554" name="Oval 10"/>
          <p:cNvSpPr>
            <a:spLocks noChangeArrowheads="1"/>
          </p:cNvSpPr>
          <p:nvPr/>
        </p:nvSpPr>
        <p:spPr bwMode="auto">
          <a:xfrm>
            <a:off x="5715000" y="4038600"/>
            <a:ext cx="3429000" cy="1295400"/>
          </a:xfrm>
          <a:prstGeom prst="ellipse">
            <a:avLst/>
          </a:prstGeom>
          <a:solidFill>
            <a:schemeClr val="bg1"/>
          </a:solidFill>
          <a:ln w="12700">
            <a:solidFill>
              <a:schemeClr val="tx1"/>
            </a:solidFill>
            <a:round/>
            <a:headEnd/>
            <a:tailEnd/>
          </a:ln>
          <a:effectLst/>
        </p:spPr>
        <p:txBody>
          <a:bodyPr wrap="none" anchor="ctr"/>
          <a:lstStyle/>
          <a:p>
            <a:pPr algn="ctr">
              <a:defRPr/>
            </a:pPr>
            <a:r>
              <a:rPr lang="en-US" sz="1600" b="1" dirty="0">
                <a:solidFill>
                  <a:schemeClr val="tx2"/>
                </a:solidFill>
                <a:effectLst>
                  <a:outerShdw blurRad="38100" dist="38100" dir="2700000" algn="tl">
                    <a:srgbClr val="C0C0C0"/>
                  </a:outerShdw>
                </a:effectLst>
                <a:latin typeface="Tahoma" pitchFamily="34" charset="0"/>
              </a:rPr>
              <a:t>The Problem-Solving Process</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Responsive Structures</a:t>
            </a:r>
          </a:p>
        </p:txBody>
      </p:sp>
      <p:sp>
        <p:nvSpPr>
          <p:cNvPr id="236555" name="Oval 11"/>
          <p:cNvSpPr>
            <a:spLocks noChangeArrowheads="1"/>
          </p:cNvSpPr>
          <p:nvPr/>
        </p:nvSpPr>
        <p:spPr bwMode="auto">
          <a:xfrm>
            <a:off x="2743200" y="914400"/>
            <a:ext cx="3657600" cy="1371600"/>
          </a:xfrm>
          <a:prstGeom prst="ellipse">
            <a:avLst/>
          </a:prstGeom>
          <a:solidFill>
            <a:schemeClr val="bg1"/>
          </a:solidFill>
          <a:ln w="12700">
            <a:solidFill>
              <a:schemeClr val="tx1"/>
            </a:solidFill>
            <a:round/>
            <a:headEnd/>
            <a:tailEnd/>
          </a:ln>
          <a:effectLst/>
        </p:spPr>
        <p:txBody>
          <a:bodyPr wrap="none" anchor="ctr"/>
          <a:lstStyle/>
          <a:p>
            <a:pPr algn="ctr">
              <a:defRPr/>
            </a:pPr>
            <a:r>
              <a:rPr lang="en-US" sz="1800" b="1" dirty="0">
                <a:solidFill>
                  <a:schemeClr val="tx2"/>
                </a:solidFill>
                <a:effectLst>
                  <a:outerShdw blurRad="38100" dist="38100" dir="2700000" algn="tl">
                    <a:srgbClr val="C0C0C0"/>
                  </a:outerShdw>
                </a:effectLst>
                <a:latin typeface="Tahoma" pitchFamily="34" charset="0"/>
              </a:rPr>
              <a:t>Curriculum and Instruction</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G &amp; V Curriculum</a:t>
            </a:r>
          </a:p>
        </p:txBody>
      </p:sp>
      <p:sp>
        <p:nvSpPr>
          <p:cNvPr id="236556" name="Oval 12"/>
          <p:cNvSpPr>
            <a:spLocks noChangeArrowheads="1"/>
          </p:cNvSpPr>
          <p:nvPr/>
        </p:nvSpPr>
        <p:spPr bwMode="auto">
          <a:xfrm>
            <a:off x="3124200" y="2743200"/>
            <a:ext cx="2895600" cy="1600200"/>
          </a:xfrm>
          <a:prstGeom prst="ellipse">
            <a:avLst/>
          </a:prstGeom>
          <a:solidFill>
            <a:schemeClr val="accent6">
              <a:lumMod val="20000"/>
              <a:lumOff val="80000"/>
            </a:schemeClr>
          </a:solidFill>
          <a:ln w="38100">
            <a:solidFill>
              <a:schemeClr val="tx1"/>
            </a:solidFill>
            <a:round/>
            <a:headEnd/>
            <a:tailEnd/>
          </a:ln>
          <a:effectLst/>
        </p:spPr>
        <p:txBody>
          <a:bodyPr wrap="none" anchor="ctr"/>
          <a:lstStyle/>
          <a:p>
            <a:pPr algn="ctr">
              <a:defRPr/>
            </a:pPr>
            <a:r>
              <a:rPr lang="en-US" sz="2800" b="1" dirty="0">
                <a:solidFill>
                  <a:schemeClr val="bg1"/>
                </a:solidFill>
                <a:effectLst>
                  <a:outerShdw blurRad="38100" dist="38100" dir="2700000" algn="tl">
                    <a:srgbClr val="000000">
                      <a:alpha val="43137"/>
                    </a:srgbClr>
                  </a:outerShdw>
                </a:effectLst>
                <a:latin typeface="+mj-lt"/>
              </a:rPr>
              <a:t>Response to </a:t>
            </a:r>
          </a:p>
          <a:p>
            <a:pPr algn="ctr">
              <a:defRPr/>
            </a:pPr>
            <a:r>
              <a:rPr lang="en-US" sz="2800" b="1" dirty="0" smtClean="0">
                <a:solidFill>
                  <a:schemeClr val="bg1"/>
                </a:solidFill>
                <a:effectLst>
                  <a:outerShdw blurRad="38100" dist="38100" dir="2700000" algn="tl">
                    <a:srgbClr val="000000">
                      <a:alpha val="43137"/>
                    </a:srgbClr>
                  </a:outerShdw>
                </a:effectLst>
                <a:latin typeface="+mj-lt"/>
              </a:rPr>
              <a:t>Instruction</a:t>
            </a:r>
          </a:p>
          <a:p>
            <a:pPr algn="ctr">
              <a:defRPr/>
            </a:pPr>
            <a:r>
              <a:rPr lang="en-US" sz="2800" b="1" dirty="0" err="1" smtClean="0">
                <a:solidFill>
                  <a:schemeClr val="bg1"/>
                </a:solidFill>
                <a:effectLst>
                  <a:outerShdw blurRad="38100" dist="38100" dir="2700000" algn="tl">
                    <a:srgbClr val="000000">
                      <a:alpha val="43137"/>
                    </a:srgbClr>
                  </a:outerShdw>
                </a:effectLst>
                <a:latin typeface="+mj-lt"/>
              </a:rPr>
              <a:t>RtI</a:t>
            </a:r>
            <a:endParaRPr lang="en-US" sz="2800" b="1" dirty="0">
              <a:solidFill>
                <a:schemeClr val="bg1"/>
              </a:solidFill>
              <a:effectLst>
                <a:outerShdw blurRad="38100" dist="38100" dir="2700000" algn="tl">
                  <a:srgbClr val="000000">
                    <a:alpha val="43137"/>
                  </a:srgbClr>
                </a:outerShdw>
              </a:effectLst>
              <a:latin typeface="+mj-lt"/>
            </a:endParaRPr>
          </a:p>
        </p:txBody>
      </p:sp>
      <p:sp>
        <p:nvSpPr>
          <p:cNvPr id="236557" name="Rectangle 13"/>
          <p:cNvSpPr>
            <a:spLocks noChangeArrowheads="1"/>
          </p:cNvSpPr>
          <p:nvPr/>
        </p:nvSpPr>
        <p:spPr bwMode="auto">
          <a:xfrm>
            <a:off x="6200775" y="6167438"/>
            <a:ext cx="184150" cy="457200"/>
          </a:xfrm>
          <a:prstGeom prst="rect">
            <a:avLst/>
          </a:prstGeom>
          <a:noFill/>
          <a:ln w="9525">
            <a:noFill/>
            <a:miter lim="800000"/>
            <a:headEnd/>
            <a:tailEnd/>
          </a:ln>
          <a:effectLst/>
        </p:spPr>
        <p:txBody>
          <a:bodyPr wrap="none">
            <a:spAutoFit/>
          </a:bodyPr>
          <a:lstStyle/>
          <a:p>
            <a:pPr>
              <a:defRPr/>
            </a:pPr>
            <a:endParaRPr lang="en-US" sz="2400" b="1" dirty="0">
              <a:solidFill>
                <a:schemeClr val="tx2"/>
              </a:solidFill>
              <a:effectLst>
                <a:outerShdw blurRad="38100" dist="38100" dir="2700000" algn="tl">
                  <a:srgbClr val="C0C0C0"/>
                </a:outerShdw>
              </a:effectLst>
              <a:latin typeface="Tahoma" pitchFamily="34" charset="0"/>
            </a:endParaRPr>
          </a:p>
        </p:txBody>
      </p:sp>
      <p:sp>
        <p:nvSpPr>
          <p:cNvPr id="7181" name="Rectangle 14"/>
          <p:cNvSpPr>
            <a:spLocks noChangeArrowheads="1"/>
          </p:cNvSpPr>
          <p:nvPr/>
        </p:nvSpPr>
        <p:spPr bwMode="auto">
          <a:xfrm>
            <a:off x="6183313" y="6172200"/>
            <a:ext cx="2960687" cy="228600"/>
          </a:xfrm>
          <a:prstGeom prst="rect">
            <a:avLst/>
          </a:prstGeom>
          <a:noFill/>
          <a:ln w="9525">
            <a:noFill/>
            <a:miter lim="800000"/>
            <a:headEnd/>
            <a:tailEnd/>
          </a:ln>
        </p:spPr>
        <p:txBody>
          <a:bodyPr>
            <a:spAutoFit/>
          </a:bodyPr>
          <a:lstStyle/>
          <a:p>
            <a:r>
              <a:rPr lang="en-US" sz="900" b="1">
                <a:latin typeface="Tahoma" pitchFamily="34" charset="0"/>
              </a:rPr>
              <a:t>                         Jefferson County Schools, 2009</a:t>
            </a:r>
          </a:p>
        </p:txBody>
      </p:sp>
      <p:sp>
        <p:nvSpPr>
          <p:cNvPr id="7182" name="Line 15"/>
          <p:cNvSpPr>
            <a:spLocks noChangeShapeType="1"/>
          </p:cNvSpPr>
          <p:nvPr/>
        </p:nvSpPr>
        <p:spPr bwMode="auto">
          <a:xfrm>
            <a:off x="4572000" y="2286000"/>
            <a:ext cx="0" cy="457200"/>
          </a:xfrm>
          <a:prstGeom prst="line">
            <a:avLst/>
          </a:prstGeom>
          <a:noFill/>
          <a:ln w="38100">
            <a:solidFill>
              <a:schemeClr val="tx1"/>
            </a:solidFill>
            <a:round/>
            <a:headEnd/>
            <a:tailEnd/>
          </a:ln>
        </p:spPr>
        <p:txBody>
          <a:bodyPr/>
          <a:lstStyle/>
          <a:p>
            <a:endParaRPr lang="en-US"/>
          </a:p>
        </p:txBody>
      </p:sp>
      <p:sp>
        <p:nvSpPr>
          <p:cNvPr id="7183" name="Line 16"/>
          <p:cNvSpPr>
            <a:spLocks noChangeShapeType="1"/>
          </p:cNvSpPr>
          <p:nvPr/>
        </p:nvSpPr>
        <p:spPr bwMode="auto">
          <a:xfrm flipV="1">
            <a:off x="1905000" y="1371600"/>
            <a:ext cx="914400" cy="533400"/>
          </a:xfrm>
          <a:prstGeom prst="line">
            <a:avLst/>
          </a:prstGeom>
          <a:noFill/>
          <a:ln w="47625">
            <a:solidFill>
              <a:schemeClr val="tx2"/>
            </a:solidFill>
            <a:round/>
            <a:headEnd/>
            <a:tailEnd/>
          </a:ln>
        </p:spPr>
        <p:txBody>
          <a:bodyPr/>
          <a:lstStyle/>
          <a:p>
            <a:endParaRPr lang="en-US"/>
          </a:p>
        </p:txBody>
      </p:sp>
      <p:sp>
        <p:nvSpPr>
          <p:cNvPr id="7184" name="Line 17"/>
          <p:cNvSpPr>
            <a:spLocks noChangeShapeType="1"/>
          </p:cNvSpPr>
          <p:nvPr/>
        </p:nvSpPr>
        <p:spPr bwMode="auto">
          <a:xfrm>
            <a:off x="6324600" y="1371600"/>
            <a:ext cx="914400" cy="381000"/>
          </a:xfrm>
          <a:prstGeom prst="line">
            <a:avLst/>
          </a:prstGeom>
          <a:noFill/>
          <a:ln w="47625">
            <a:solidFill>
              <a:schemeClr val="tx2"/>
            </a:solidFill>
            <a:round/>
            <a:headEnd/>
            <a:tailEnd/>
          </a:ln>
        </p:spPr>
        <p:txBody>
          <a:bodyPr/>
          <a:lstStyle/>
          <a:p>
            <a:endParaRPr lang="en-US"/>
          </a:p>
        </p:txBody>
      </p:sp>
      <p:sp>
        <p:nvSpPr>
          <p:cNvPr id="236562" name="Oval 18"/>
          <p:cNvSpPr>
            <a:spLocks noChangeArrowheads="1"/>
          </p:cNvSpPr>
          <p:nvPr/>
        </p:nvSpPr>
        <p:spPr bwMode="auto">
          <a:xfrm>
            <a:off x="3124200" y="4876800"/>
            <a:ext cx="2819400" cy="1447800"/>
          </a:xfrm>
          <a:prstGeom prst="ellipse">
            <a:avLst/>
          </a:prstGeom>
          <a:solidFill>
            <a:schemeClr val="bg1"/>
          </a:solidFill>
          <a:ln w="12700">
            <a:solidFill>
              <a:schemeClr val="tx1"/>
            </a:solidFill>
            <a:round/>
            <a:headEnd/>
            <a:tailEnd/>
          </a:ln>
          <a:effectLst/>
        </p:spPr>
        <p:txBody>
          <a:bodyPr wrap="none" anchor="ctr"/>
          <a:lstStyle/>
          <a:p>
            <a:pPr algn="ctr">
              <a:defRPr/>
            </a:pPr>
            <a:r>
              <a:rPr lang="en-US" sz="1800" b="1" dirty="0">
                <a:solidFill>
                  <a:schemeClr val="tx2"/>
                </a:solidFill>
                <a:effectLst>
                  <a:outerShdw blurRad="38100" dist="38100" dir="2700000" algn="tl">
                    <a:srgbClr val="C0C0C0"/>
                  </a:outerShdw>
                </a:effectLst>
                <a:latin typeface="Tahoma" pitchFamily="34" charset="0"/>
              </a:rPr>
              <a:t>School Climate </a:t>
            </a:r>
          </a:p>
          <a:p>
            <a:pPr algn="ctr">
              <a:defRPr/>
            </a:pPr>
            <a:r>
              <a:rPr lang="en-US" sz="1800" b="1" dirty="0">
                <a:solidFill>
                  <a:schemeClr val="tx2"/>
                </a:solidFill>
                <a:effectLst>
                  <a:outerShdw blurRad="38100" dist="38100" dir="2700000" algn="tl">
                    <a:srgbClr val="C0C0C0"/>
                  </a:outerShdw>
                </a:effectLst>
                <a:latin typeface="Tahoma" pitchFamily="34" charset="0"/>
              </a:rPr>
              <a:t>and Culture</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Personal &amp; Collective</a:t>
            </a:r>
          </a:p>
          <a:p>
            <a:pPr algn="ctr">
              <a:defRPr/>
            </a:pPr>
            <a:r>
              <a:rPr lang="en-US" sz="1600" b="1" dirty="0">
                <a:solidFill>
                  <a:schemeClr val="accent2">
                    <a:lumMod val="40000"/>
                    <a:lumOff val="60000"/>
                  </a:schemeClr>
                </a:solidFill>
                <a:effectLst>
                  <a:outerShdw blurRad="38100" dist="38100" dir="2700000" algn="tl">
                    <a:srgbClr val="000000">
                      <a:alpha val="43137"/>
                    </a:srgbClr>
                  </a:outerShdw>
                </a:effectLst>
                <a:latin typeface="Tahoma" pitchFamily="34" charset="0"/>
              </a:rPr>
              <a:t>Efficacy</a:t>
            </a:r>
          </a:p>
        </p:txBody>
      </p:sp>
      <p:sp>
        <p:nvSpPr>
          <p:cNvPr id="7186" name="Line 19"/>
          <p:cNvSpPr>
            <a:spLocks noChangeShapeType="1"/>
          </p:cNvSpPr>
          <p:nvPr/>
        </p:nvSpPr>
        <p:spPr bwMode="auto">
          <a:xfrm flipV="1">
            <a:off x="5943600" y="5257800"/>
            <a:ext cx="685800" cy="381000"/>
          </a:xfrm>
          <a:prstGeom prst="line">
            <a:avLst/>
          </a:prstGeom>
          <a:noFill/>
          <a:ln w="47625">
            <a:solidFill>
              <a:schemeClr val="tx2"/>
            </a:solidFill>
            <a:round/>
            <a:headEnd/>
            <a:tailEnd/>
          </a:ln>
        </p:spPr>
        <p:txBody>
          <a:bodyPr/>
          <a:lstStyle/>
          <a:p>
            <a:endParaRPr lang="en-US"/>
          </a:p>
        </p:txBody>
      </p:sp>
      <p:sp>
        <p:nvSpPr>
          <p:cNvPr id="7187" name="Line 20"/>
          <p:cNvSpPr>
            <a:spLocks noChangeShapeType="1"/>
          </p:cNvSpPr>
          <p:nvPr/>
        </p:nvSpPr>
        <p:spPr bwMode="auto">
          <a:xfrm>
            <a:off x="2362200" y="5257800"/>
            <a:ext cx="762000" cy="381000"/>
          </a:xfrm>
          <a:prstGeom prst="line">
            <a:avLst/>
          </a:prstGeom>
          <a:noFill/>
          <a:ln w="47625">
            <a:solidFill>
              <a:schemeClr val="tx2"/>
            </a:solidFill>
            <a:round/>
            <a:headEnd/>
            <a:tailEnd/>
          </a:ln>
        </p:spPr>
        <p:txBody>
          <a:bodyPr/>
          <a:lstStyle/>
          <a:p>
            <a:endParaRPr lang="en-US"/>
          </a:p>
        </p:txBody>
      </p:sp>
      <p:sp>
        <p:nvSpPr>
          <p:cNvPr id="7188" name="Line 21"/>
          <p:cNvSpPr>
            <a:spLocks noChangeShapeType="1"/>
          </p:cNvSpPr>
          <p:nvPr/>
        </p:nvSpPr>
        <p:spPr bwMode="auto">
          <a:xfrm>
            <a:off x="1600200" y="3200400"/>
            <a:ext cx="0" cy="762000"/>
          </a:xfrm>
          <a:prstGeom prst="line">
            <a:avLst/>
          </a:prstGeom>
          <a:noFill/>
          <a:ln w="47625">
            <a:solidFill>
              <a:schemeClr val="tx2"/>
            </a:solidFill>
            <a:round/>
            <a:headEnd/>
            <a:tailEnd/>
          </a:ln>
        </p:spPr>
        <p:txBody>
          <a:bodyPr/>
          <a:lstStyle/>
          <a:p>
            <a:endParaRPr lang="en-US"/>
          </a:p>
        </p:txBody>
      </p:sp>
      <p:sp>
        <p:nvSpPr>
          <p:cNvPr id="7189" name="Line 22"/>
          <p:cNvSpPr>
            <a:spLocks noChangeShapeType="1"/>
          </p:cNvSpPr>
          <p:nvPr/>
        </p:nvSpPr>
        <p:spPr bwMode="auto">
          <a:xfrm>
            <a:off x="7467600" y="3200400"/>
            <a:ext cx="0" cy="838200"/>
          </a:xfrm>
          <a:prstGeom prst="line">
            <a:avLst/>
          </a:prstGeom>
          <a:noFill/>
          <a:ln w="47625">
            <a:solidFill>
              <a:schemeClr val="tx2"/>
            </a:solidFill>
            <a:round/>
            <a:headEnd/>
            <a:tailEnd/>
          </a:ln>
        </p:spPr>
        <p:txBody>
          <a:bodyPr/>
          <a:lstStyle/>
          <a:p>
            <a:endParaRPr lang="en-US"/>
          </a:p>
        </p:txBody>
      </p:sp>
      <p:sp>
        <p:nvSpPr>
          <p:cNvPr id="7190" name="Line 23"/>
          <p:cNvSpPr>
            <a:spLocks noChangeShapeType="1"/>
          </p:cNvSpPr>
          <p:nvPr/>
        </p:nvSpPr>
        <p:spPr bwMode="auto">
          <a:xfrm>
            <a:off x="4572000" y="4343400"/>
            <a:ext cx="0" cy="533400"/>
          </a:xfrm>
          <a:prstGeom prst="line">
            <a:avLst/>
          </a:prstGeom>
          <a:noFill/>
          <a:ln w="38100">
            <a:solidFill>
              <a:schemeClr val="tx1"/>
            </a:solidFill>
            <a:round/>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6556">
                                            <p:txEl>
                                              <p:pRg st="0" end="0"/>
                                            </p:txEl>
                                          </p:spTgt>
                                        </p:tgtEl>
                                        <p:attrNameLst>
                                          <p:attrName>style.visibility</p:attrName>
                                        </p:attrNameLst>
                                      </p:cBhvr>
                                      <p:to>
                                        <p:strVal val="visible"/>
                                      </p:to>
                                    </p:set>
                                    <p:animEffect transition="in" filter="fade">
                                      <p:cBhvr>
                                        <p:cTn id="7" dur="2000"/>
                                        <p:tgtEl>
                                          <p:spTgt spid="23655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6556">
                                            <p:txEl>
                                              <p:pRg st="1" end="1"/>
                                            </p:txEl>
                                          </p:spTgt>
                                        </p:tgtEl>
                                        <p:attrNameLst>
                                          <p:attrName>style.visibility</p:attrName>
                                        </p:attrNameLst>
                                      </p:cBhvr>
                                      <p:to>
                                        <p:strVal val="visible"/>
                                      </p:to>
                                    </p:set>
                                    <p:animEffect transition="in" filter="fade">
                                      <p:cBhvr>
                                        <p:cTn id="10" dur="2000"/>
                                        <p:tgtEl>
                                          <p:spTgt spid="23655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36556">
                                            <p:txEl>
                                              <p:pRg st="2" end="2"/>
                                            </p:txEl>
                                          </p:spTgt>
                                        </p:tgtEl>
                                        <p:attrNameLst>
                                          <p:attrName>style.visibility</p:attrName>
                                        </p:attrNameLst>
                                      </p:cBhvr>
                                      <p:to>
                                        <p:strVal val="visible"/>
                                      </p:to>
                                    </p:set>
                                    <p:animEffect transition="in" filter="fade">
                                      <p:cBhvr>
                                        <p:cTn id="13" dur="2000"/>
                                        <p:tgtEl>
                                          <p:spTgt spid="23655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6550">
                                            <p:txEl>
                                              <p:pRg st="1" end="1"/>
                                            </p:txEl>
                                          </p:spTgt>
                                        </p:tgtEl>
                                        <p:attrNameLst>
                                          <p:attrName>style.visibility</p:attrName>
                                        </p:attrNameLst>
                                      </p:cBhvr>
                                      <p:to>
                                        <p:strVal val="visible"/>
                                      </p:to>
                                    </p:set>
                                    <p:animEffect transition="in" filter="fade">
                                      <p:cBhvr>
                                        <p:cTn id="18" dur="2000"/>
                                        <p:tgtEl>
                                          <p:spTgt spid="23655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36555">
                                            <p:txEl>
                                              <p:pRg st="1" end="1"/>
                                            </p:txEl>
                                          </p:spTgt>
                                        </p:tgtEl>
                                        <p:attrNameLst>
                                          <p:attrName>style.visibility</p:attrName>
                                        </p:attrNameLst>
                                      </p:cBhvr>
                                      <p:to>
                                        <p:strVal val="visible"/>
                                      </p:to>
                                    </p:set>
                                    <p:animEffect transition="in" filter="fade">
                                      <p:cBhvr>
                                        <p:cTn id="23" dur="2000"/>
                                        <p:tgtEl>
                                          <p:spTgt spid="23655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36551">
                                            <p:txEl>
                                              <p:pRg st="1" end="1"/>
                                            </p:txEl>
                                          </p:spTgt>
                                        </p:tgtEl>
                                        <p:attrNameLst>
                                          <p:attrName>style.visibility</p:attrName>
                                        </p:attrNameLst>
                                      </p:cBhvr>
                                      <p:to>
                                        <p:strVal val="visible"/>
                                      </p:to>
                                    </p:set>
                                    <p:animEffect transition="in" filter="fade">
                                      <p:cBhvr>
                                        <p:cTn id="28" dur="2000"/>
                                        <p:tgtEl>
                                          <p:spTgt spid="236551">
                                            <p:txEl>
                                              <p:pRg st="1" end="1"/>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36551">
                                            <p:txEl>
                                              <p:pRg st="2" end="2"/>
                                            </p:txEl>
                                          </p:spTgt>
                                        </p:tgtEl>
                                        <p:attrNameLst>
                                          <p:attrName>style.visibility</p:attrName>
                                        </p:attrNameLst>
                                      </p:cBhvr>
                                      <p:to>
                                        <p:strVal val="visible"/>
                                      </p:to>
                                    </p:set>
                                    <p:animEffect transition="in" filter="fade">
                                      <p:cBhvr>
                                        <p:cTn id="31" dur="2000"/>
                                        <p:tgtEl>
                                          <p:spTgt spid="236551">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6562">
                                            <p:txEl>
                                              <p:pRg st="2" end="2"/>
                                            </p:txEl>
                                          </p:spTgt>
                                        </p:tgtEl>
                                        <p:attrNameLst>
                                          <p:attrName>style.visibility</p:attrName>
                                        </p:attrNameLst>
                                      </p:cBhvr>
                                      <p:to>
                                        <p:strVal val="visible"/>
                                      </p:to>
                                    </p:set>
                                    <p:animEffect transition="in" filter="fade">
                                      <p:cBhvr>
                                        <p:cTn id="36" dur="2000"/>
                                        <p:tgtEl>
                                          <p:spTgt spid="236562">
                                            <p:txEl>
                                              <p:pRg st="2" end="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36562">
                                            <p:txEl>
                                              <p:pRg st="3" end="3"/>
                                            </p:txEl>
                                          </p:spTgt>
                                        </p:tgtEl>
                                        <p:attrNameLst>
                                          <p:attrName>style.visibility</p:attrName>
                                        </p:attrNameLst>
                                      </p:cBhvr>
                                      <p:to>
                                        <p:strVal val="visible"/>
                                      </p:to>
                                    </p:set>
                                    <p:animEffect transition="in" filter="fade">
                                      <p:cBhvr>
                                        <p:cTn id="39" dur="2000"/>
                                        <p:tgtEl>
                                          <p:spTgt spid="236562">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236555">
                                            <p:txEl>
                                              <p:pRg st="0" end="0"/>
                                            </p:txEl>
                                          </p:spTgt>
                                        </p:tgtEl>
                                      </p:cBhvr>
                                      <p:by x="150000" y="150000"/>
                                    </p:animScale>
                                  </p:childTnLst>
                                </p:cTn>
                              </p:par>
                              <p:par>
                                <p:cTn id="44" presetID="6" presetClass="emph" presetSubtype="0" fill="hold" nodeType="withEffect">
                                  <p:stCondLst>
                                    <p:cond delay="0"/>
                                  </p:stCondLst>
                                  <p:childTnLst>
                                    <p:animScale>
                                      <p:cBhvr>
                                        <p:cTn id="45" dur="2000" fill="hold"/>
                                        <p:tgtEl>
                                          <p:spTgt spid="23655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3352800" y="1143000"/>
            <a:ext cx="3276600" cy="708025"/>
          </a:xfrm>
          <a:prstGeom prst="rect">
            <a:avLst/>
          </a:prstGeom>
          <a:noFill/>
          <a:ln w="9525">
            <a:noFill/>
            <a:miter lim="800000"/>
            <a:headEnd/>
            <a:tailEnd/>
          </a:ln>
        </p:spPr>
        <p:txBody>
          <a:bodyPr>
            <a:spAutoFit/>
          </a:bodyPr>
          <a:lstStyle/>
          <a:p>
            <a:r>
              <a:rPr lang="en-US" sz="2000" b="1">
                <a:latin typeface="Calibri" pitchFamily="34" charset="0"/>
              </a:rPr>
              <a:t>Step 1: Gather &amp; Organize Relevant Data </a:t>
            </a:r>
            <a:r>
              <a:rPr lang="en-US" sz="1200" b="1">
                <a:latin typeface="Calibri" pitchFamily="34" charset="0"/>
              </a:rPr>
              <a:t>(Section III)</a:t>
            </a:r>
          </a:p>
        </p:txBody>
      </p:sp>
      <p:sp>
        <p:nvSpPr>
          <p:cNvPr id="2051" name="Text Box 5"/>
          <p:cNvSpPr txBox="1">
            <a:spLocks noChangeArrowheads="1"/>
          </p:cNvSpPr>
          <p:nvPr/>
        </p:nvSpPr>
        <p:spPr bwMode="auto">
          <a:xfrm>
            <a:off x="6248400" y="2438400"/>
            <a:ext cx="2590800" cy="1016000"/>
          </a:xfrm>
          <a:prstGeom prst="rect">
            <a:avLst/>
          </a:prstGeom>
          <a:noFill/>
          <a:ln w="9525">
            <a:noFill/>
            <a:miter lim="800000"/>
            <a:headEnd/>
            <a:tailEnd/>
          </a:ln>
        </p:spPr>
        <p:txBody>
          <a:bodyPr>
            <a:spAutoFit/>
          </a:bodyPr>
          <a:lstStyle/>
          <a:p>
            <a:r>
              <a:rPr lang="en-US" sz="2000" b="1" dirty="0">
                <a:latin typeface="Calibri" pitchFamily="34" charset="0"/>
              </a:rPr>
              <a:t>Step 2: Analyze Trends in the Data &amp; Identify Priority Needs </a:t>
            </a:r>
            <a:r>
              <a:rPr lang="en-US" sz="1200" b="1" dirty="0">
                <a:latin typeface="Calibri" pitchFamily="34" charset="0"/>
              </a:rPr>
              <a:t>(Section III)</a:t>
            </a:r>
          </a:p>
        </p:txBody>
      </p:sp>
      <p:sp>
        <p:nvSpPr>
          <p:cNvPr id="2052" name="Text Box 6"/>
          <p:cNvSpPr txBox="1">
            <a:spLocks noChangeArrowheads="1"/>
          </p:cNvSpPr>
          <p:nvPr/>
        </p:nvSpPr>
        <p:spPr bwMode="auto">
          <a:xfrm>
            <a:off x="5240338" y="5486400"/>
            <a:ext cx="3065462" cy="954088"/>
          </a:xfrm>
          <a:prstGeom prst="rect">
            <a:avLst/>
          </a:prstGeom>
          <a:noFill/>
          <a:ln w="9525">
            <a:noFill/>
            <a:miter lim="800000"/>
            <a:headEnd/>
            <a:tailEnd/>
          </a:ln>
        </p:spPr>
        <p:txBody>
          <a:bodyPr>
            <a:spAutoFit/>
          </a:bodyPr>
          <a:lstStyle/>
          <a:p>
            <a:pPr>
              <a:buFont typeface="Arial" charset="0"/>
              <a:buChar char="•"/>
            </a:pPr>
            <a:r>
              <a:rPr lang="en-US" sz="1400">
                <a:latin typeface="Calibri" pitchFamily="34" charset="0"/>
              </a:rPr>
              <a:t>Unpack assumptions/beliefs</a:t>
            </a:r>
          </a:p>
          <a:p>
            <a:pPr>
              <a:buFont typeface="Arial" charset="0"/>
              <a:buChar char="•"/>
            </a:pPr>
            <a:r>
              <a:rPr lang="en-US" sz="1400">
                <a:latin typeface="Calibri" pitchFamily="34" charset="0"/>
              </a:rPr>
              <a:t>Ask why, why, why?</a:t>
            </a:r>
          </a:p>
          <a:p>
            <a:pPr lvl="1">
              <a:buFont typeface="Arial" charset="0"/>
              <a:buChar char="•"/>
            </a:pPr>
            <a:r>
              <a:rPr lang="en-US" sz="1400">
                <a:latin typeface="Calibri" pitchFamily="34" charset="0"/>
                <a:hlinkClick r:id="rId3" action="ppaction://hlinkfile"/>
              </a:rPr>
              <a:t>Analysis Worksheet</a:t>
            </a:r>
            <a:endParaRPr lang="en-US" sz="1400">
              <a:latin typeface="Calibri" pitchFamily="34" charset="0"/>
            </a:endParaRPr>
          </a:p>
          <a:p>
            <a:pPr>
              <a:buFont typeface="Arial" charset="0"/>
              <a:buChar char="•"/>
            </a:pPr>
            <a:r>
              <a:rPr lang="en-US" sz="1400">
                <a:latin typeface="Calibri" pitchFamily="34" charset="0"/>
              </a:rPr>
              <a:t>Verify root cause with evidence</a:t>
            </a:r>
          </a:p>
        </p:txBody>
      </p:sp>
      <p:sp>
        <p:nvSpPr>
          <p:cNvPr id="2053" name="Text Box 7"/>
          <p:cNvSpPr txBox="1">
            <a:spLocks noChangeArrowheads="1"/>
          </p:cNvSpPr>
          <p:nvPr/>
        </p:nvSpPr>
        <p:spPr bwMode="auto">
          <a:xfrm>
            <a:off x="1295400" y="5105400"/>
            <a:ext cx="2819400" cy="1169988"/>
          </a:xfrm>
          <a:prstGeom prst="rect">
            <a:avLst/>
          </a:prstGeom>
          <a:noFill/>
          <a:ln w="9525">
            <a:noFill/>
            <a:miter lim="800000"/>
            <a:headEnd/>
            <a:tailEnd/>
          </a:ln>
        </p:spPr>
        <p:txBody>
          <a:bodyPr>
            <a:spAutoFit/>
          </a:bodyPr>
          <a:lstStyle/>
          <a:p>
            <a:pPr>
              <a:buFont typeface="Arial" charset="0"/>
              <a:buChar char="•"/>
            </a:pPr>
            <a:r>
              <a:rPr lang="en-US" sz="1400">
                <a:latin typeface="Calibri" pitchFamily="34" charset="0"/>
              </a:rPr>
              <a:t>Tell the story of steps 1 – 3</a:t>
            </a:r>
          </a:p>
          <a:p>
            <a:pPr>
              <a:buFont typeface="Arial" charset="0"/>
              <a:buChar char="•"/>
            </a:pPr>
            <a:r>
              <a:rPr lang="en-US" sz="1400">
                <a:latin typeface="Calibri" pitchFamily="34" charset="0"/>
              </a:rPr>
              <a:t>Take time to reflect; don’t move to action too quickly </a:t>
            </a:r>
          </a:p>
          <a:p>
            <a:pPr>
              <a:buFont typeface="Arial" charset="0"/>
              <a:buChar char="•"/>
            </a:pPr>
            <a:r>
              <a:rPr lang="en-US" sz="1400">
                <a:latin typeface="Calibri" pitchFamily="34" charset="0"/>
              </a:rPr>
              <a:t>Support story with data</a:t>
            </a:r>
          </a:p>
          <a:p>
            <a:pPr>
              <a:buFont typeface="Arial" charset="0"/>
              <a:buChar char="•"/>
            </a:pPr>
            <a:r>
              <a:rPr lang="en-US" sz="1400">
                <a:latin typeface="Calibri" pitchFamily="34" charset="0"/>
                <a:hlinkClick r:id="rId4" action="ppaction://hlinkfile"/>
              </a:rPr>
              <a:t>Data Narrative Checklist</a:t>
            </a:r>
            <a:endParaRPr lang="en-US" sz="1400">
              <a:latin typeface="Calibri" pitchFamily="34" charset="0"/>
            </a:endParaRPr>
          </a:p>
        </p:txBody>
      </p:sp>
      <p:sp>
        <p:nvSpPr>
          <p:cNvPr id="2054" name="AutoShape 11"/>
          <p:cNvSpPr>
            <a:spLocks noChangeAspect="1" noChangeArrowheads="1"/>
          </p:cNvSpPr>
          <p:nvPr/>
        </p:nvSpPr>
        <p:spPr bwMode="auto">
          <a:xfrm rot="-2275904">
            <a:off x="7307263" y="1327150"/>
            <a:ext cx="395287" cy="854075"/>
          </a:xfrm>
          <a:prstGeom prst="curvedLeftArrow">
            <a:avLst>
              <a:gd name="adj1" fmla="val 43213"/>
              <a:gd name="adj2" fmla="val 86426"/>
              <a:gd name="adj3" fmla="val 33333"/>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055" name="AutoShape 12"/>
          <p:cNvSpPr>
            <a:spLocks noChangeAspect="1" noChangeArrowheads="1"/>
          </p:cNvSpPr>
          <p:nvPr/>
        </p:nvSpPr>
        <p:spPr bwMode="auto">
          <a:xfrm rot="5190996">
            <a:off x="4126707" y="5739606"/>
            <a:ext cx="395288" cy="854075"/>
          </a:xfrm>
          <a:prstGeom prst="curvedLeftArrow">
            <a:avLst>
              <a:gd name="adj1" fmla="val 43213"/>
              <a:gd name="adj2" fmla="val 86426"/>
              <a:gd name="adj3" fmla="val 33333"/>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056" name="AutoShape 13"/>
          <p:cNvSpPr>
            <a:spLocks noChangeAspect="1" noChangeArrowheads="1"/>
          </p:cNvSpPr>
          <p:nvPr/>
        </p:nvSpPr>
        <p:spPr bwMode="auto">
          <a:xfrm rot="-6496452">
            <a:off x="2306638" y="942975"/>
            <a:ext cx="396875" cy="1133475"/>
          </a:xfrm>
          <a:prstGeom prst="curvedLeftArrow">
            <a:avLst>
              <a:gd name="adj1" fmla="val 42999"/>
              <a:gd name="adj2" fmla="val 85997"/>
              <a:gd name="adj3" fmla="val 15306"/>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057" name="Text Box 14"/>
          <p:cNvSpPr txBox="1">
            <a:spLocks noChangeArrowheads="1"/>
          </p:cNvSpPr>
          <p:nvPr/>
        </p:nvSpPr>
        <p:spPr bwMode="auto">
          <a:xfrm>
            <a:off x="2819400" y="3200400"/>
            <a:ext cx="3429000" cy="1246495"/>
          </a:xfrm>
          <a:prstGeom prst="rect">
            <a:avLst/>
          </a:prstGeom>
          <a:noFill/>
          <a:ln w="9525">
            <a:noFill/>
            <a:miter lim="800000"/>
            <a:headEnd/>
            <a:tailEnd/>
          </a:ln>
        </p:spPr>
        <p:txBody>
          <a:bodyPr wrap="square">
            <a:spAutoFit/>
          </a:bodyPr>
          <a:lstStyle/>
          <a:p>
            <a:pPr algn="ctr"/>
            <a:endParaRPr lang="en-US" sz="2500" b="1" dirty="0" smtClean="0">
              <a:latin typeface="Calibri" pitchFamily="34" charset="0"/>
            </a:endParaRPr>
          </a:p>
          <a:p>
            <a:pPr algn="ctr"/>
            <a:r>
              <a:rPr lang="en-US" sz="2500" b="1" dirty="0" smtClean="0">
                <a:latin typeface="Calibri" pitchFamily="34" charset="0"/>
              </a:rPr>
              <a:t>skillful </a:t>
            </a:r>
            <a:r>
              <a:rPr lang="en-US" sz="2500" b="1" dirty="0">
                <a:latin typeface="Calibri" pitchFamily="34" charset="0"/>
              </a:rPr>
              <a:t>educators =</a:t>
            </a:r>
          </a:p>
          <a:p>
            <a:pPr algn="ctr"/>
            <a:r>
              <a:rPr lang="en-US" sz="2500" b="1" dirty="0">
                <a:latin typeface="Calibri" pitchFamily="34" charset="0"/>
              </a:rPr>
              <a:t>successful students</a:t>
            </a:r>
          </a:p>
        </p:txBody>
      </p:sp>
      <p:sp>
        <p:nvSpPr>
          <p:cNvPr id="2058" name="AutoShape 15"/>
          <p:cNvSpPr>
            <a:spLocks noChangeAspect="1" noChangeArrowheads="1"/>
          </p:cNvSpPr>
          <p:nvPr/>
        </p:nvSpPr>
        <p:spPr bwMode="auto">
          <a:xfrm rot="2375397">
            <a:off x="8075613" y="4752975"/>
            <a:ext cx="395287" cy="852488"/>
          </a:xfrm>
          <a:prstGeom prst="curvedLeftArrow">
            <a:avLst>
              <a:gd name="adj1" fmla="val 43133"/>
              <a:gd name="adj2" fmla="val 86265"/>
              <a:gd name="adj3" fmla="val 33333"/>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35851" name="Rectangle 16"/>
          <p:cNvSpPr>
            <a:spLocks noGrp="1" noChangeArrowheads="1"/>
          </p:cNvSpPr>
          <p:nvPr>
            <p:ph type="title" idx="4294967295"/>
          </p:nvPr>
        </p:nvSpPr>
        <p:spPr>
          <a:xfrm>
            <a:off x="-76200" y="0"/>
            <a:ext cx="9220200" cy="1752600"/>
          </a:xfrm>
        </p:spPr>
        <p:txBody>
          <a:bodyPr rtlCol="0">
            <a:normAutofit/>
          </a:bodyPr>
          <a:lstStyle/>
          <a:p>
            <a:pPr algn="ctr" eaLnBrk="1" fontAlgn="auto" hangingPunct="1">
              <a:spcAft>
                <a:spcPts val="0"/>
              </a:spcAft>
              <a:defRPr/>
            </a:pPr>
            <a:r>
              <a:rPr lang="en-US" sz="3100" b="1" dirty="0" smtClean="0"/>
              <a:t>JEFFCO Problem Solving Process for Response to Instruction</a:t>
            </a:r>
            <a:r>
              <a:rPr lang="en-US" sz="3700" dirty="0" smtClean="0"/>
              <a:t/>
            </a:r>
            <a:br>
              <a:rPr lang="en-US" sz="3700" dirty="0" smtClean="0"/>
            </a:br>
            <a:endParaRPr lang="en-US" sz="3700" dirty="0" smtClean="0"/>
          </a:p>
        </p:txBody>
      </p:sp>
      <p:sp>
        <p:nvSpPr>
          <p:cNvPr id="2060" name="Oval 17"/>
          <p:cNvSpPr>
            <a:spLocks noChangeArrowheads="1"/>
          </p:cNvSpPr>
          <p:nvPr/>
        </p:nvSpPr>
        <p:spPr bwMode="auto">
          <a:xfrm>
            <a:off x="2819400" y="3276600"/>
            <a:ext cx="3429000" cy="1295400"/>
          </a:xfrm>
          <a:prstGeom prst="ellipse">
            <a:avLst/>
          </a:prstGeom>
          <a:noFill/>
          <a:ln w="9525">
            <a:solidFill>
              <a:schemeClr val="tx1"/>
            </a:solidFill>
            <a:round/>
            <a:headEnd/>
            <a:tailEnd/>
          </a:ln>
        </p:spPr>
        <p:txBody>
          <a:bodyPr wrap="none" anchor="ctr"/>
          <a:lstStyle/>
          <a:p>
            <a:endParaRPr lang="en-US">
              <a:latin typeface="Calibri" pitchFamily="34" charset="0"/>
            </a:endParaRPr>
          </a:p>
        </p:txBody>
      </p:sp>
      <p:sp>
        <p:nvSpPr>
          <p:cNvPr id="2061" name="Text Box 18"/>
          <p:cNvSpPr txBox="1">
            <a:spLocks noChangeArrowheads="1"/>
          </p:cNvSpPr>
          <p:nvPr/>
        </p:nvSpPr>
        <p:spPr bwMode="auto">
          <a:xfrm>
            <a:off x="7543800" y="6477000"/>
            <a:ext cx="1676400" cy="276225"/>
          </a:xfrm>
          <a:prstGeom prst="rect">
            <a:avLst/>
          </a:prstGeom>
          <a:noFill/>
          <a:ln w="9525">
            <a:noFill/>
            <a:miter lim="800000"/>
            <a:headEnd/>
            <a:tailEnd/>
          </a:ln>
        </p:spPr>
        <p:txBody>
          <a:bodyPr>
            <a:spAutoFit/>
          </a:bodyPr>
          <a:lstStyle/>
          <a:p>
            <a:pPr>
              <a:spcBef>
                <a:spcPct val="50000"/>
              </a:spcBef>
            </a:pPr>
            <a:r>
              <a:rPr lang="en-US" sz="1200" b="1">
                <a:latin typeface="Calibri" pitchFamily="34" charset="0"/>
              </a:rPr>
              <a:t>Adapted from CDE</a:t>
            </a:r>
          </a:p>
        </p:txBody>
      </p:sp>
      <p:sp>
        <p:nvSpPr>
          <p:cNvPr id="2062" name="Text Box 7"/>
          <p:cNvSpPr txBox="1">
            <a:spLocks noChangeArrowheads="1"/>
          </p:cNvSpPr>
          <p:nvPr/>
        </p:nvSpPr>
        <p:spPr bwMode="auto">
          <a:xfrm>
            <a:off x="381000" y="1905000"/>
            <a:ext cx="2819400" cy="862013"/>
          </a:xfrm>
          <a:prstGeom prst="rect">
            <a:avLst/>
          </a:prstGeom>
          <a:noFill/>
          <a:ln w="9525">
            <a:noFill/>
            <a:miter lim="800000"/>
            <a:headEnd/>
            <a:tailEnd/>
          </a:ln>
        </p:spPr>
        <p:txBody>
          <a:bodyPr>
            <a:spAutoFit/>
          </a:bodyPr>
          <a:lstStyle/>
          <a:p>
            <a:r>
              <a:rPr lang="en-US" sz="2000" b="1">
                <a:latin typeface="Calibri" pitchFamily="34" charset="0"/>
              </a:rPr>
              <a:t>Action Plan(s)</a:t>
            </a:r>
          </a:p>
          <a:p>
            <a:r>
              <a:rPr lang="en-US" sz="1200" b="1">
                <a:latin typeface="Calibri" pitchFamily="34" charset="0"/>
              </a:rPr>
              <a:t>(section IV)</a:t>
            </a:r>
          </a:p>
          <a:p>
            <a:endParaRPr lang="en-US" b="1">
              <a:latin typeface="Calibri" pitchFamily="34" charset="0"/>
            </a:endParaRPr>
          </a:p>
        </p:txBody>
      </p:sp>
      <p:sp>
        <p:nvSpPr>
          <p:cNvPr id="2063" name="AutoShape 12"/>
          <p:cNvSpPr>
            <a:spLocks noChangeAspect="1" noChangeArrowheads="1"/>
          </p:cNvSpPr>
          <p:nvPr/>
        </p:nvSpPr>
        <p:spPr bwMode="auto">
          <a:xfrm rot="7683154">
            <a:off x="488156" y="4031457"/>
            <a:ext cx="396875" cy="852488"/>
          </a:xfrm>
          <a:prstGeom prst="curvedLeftArrow">
            <a:avLst>
              <a:gd name="adj1" fmla="val 42960"/>
              <a:gd name="adj2" fmla="val 85920"/>
              <a:gd name="adj3" fmla="val 33333"/>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064" name="Text Box 7"/>
          <p:cNvSpPr txBox="1">
            <a:spLocks noChangeArrowheads="1"/>
          </p:cNvSpPr>
          <p:nvPr/>
        </p:nvSpPr>
        <p:spPr bwMode="auto">
          <a:xfrm>
            <a:off x="1143000" y="4697413"/>
            <a:ext cx="3657600" cy="677862"/>
          </a:xfrm>
          <a:prstGeom prst="rect">
            <a:avLst/>
          </a:prstGeom>
          <a:noFill/>
          <a:ln w="9525">
            <a:noFill/>
            <a:miter lim="800000"/>
            <a:headEnd/>
            <a:tailEnd/>
          </a:ln>
        </p:spPr>
        <p:txBody>
          <a:bodyPr>
            <a:spAutoFit/>
          </a:bodyPr>
          <a:lstStyle/>
          <a:p>
            <a:r>
              <a:rPr lang="en-US" sz="2000" b="1">
                <a:latin typeface="Calibri" pitchFamily="34" charset="0"/>
              </a:rPr>
              <a:t>Step 4: Data Narrative </a:t>
            </a:r>
            <a:r>
              <a:rPr lang="en-US" sz="1200" b="1">
                <a:latin typeface="Calibri" pitchFamily="34" charset="0"/>
              </a:rPr>
              <a:t>(section III)</a:t>
            </a:r>
          </a:p>
          <a:p>
            <a:endParaRPr lang="en-US" b="1">
              <a:latin typeface="Calibri" pitchFamily="34" charset="0"/>
            </a:endParaRPr>
          </a:p>
        </p:txBody>
      </p:sp>
      <p:sp>
        <p:nvSpPr>
          <p:cNvPr id="2065" name="Text Box 7"/>
          <p:cNvSpPr txBox="1">
            <a:spLocks noChangeArrowheads="1"/>
          </p:cNvSpPr>
          <p:nvPr/>
        </p:nvSpPr>
        <p:spPr bwMode="auto">
          <a:xfrm>
            <a:off x="381000" y="2438400"/>
            <a:ext cx="2438400" cy="2032000"/>
          </a:xfrm>
          <a:prstGeom prst="rect">
            <a:avLst/>
          </a:prstGeom>
          <a:noFill/>
          <a:ln w="9525">
            <a:noFill/>
            <a:miter lim="800000"/>
            <a:headEnd/>
            <a:tailEnd/>
          </a:ln>
        </p:spPr>
        <p:txBody>
          <a:bodyPr>
            <a:spAutoFit/>
          </a:bodyPr>
          <a:lstStyle/>
          <a:p>
            <a:pPr>
              <a:buFont typeface="Arial" charset="0"/>
              <a:buChar char="•"/>
            </a:pPr>
            <a:r>
              <a:rPr lang="en-US" sz="1400">
                <a:latin typeface="Calibri" pitchFamily="34" charset="0"/>
              </a:rPr>
              <a:t>Set annual targets &amp; interim measures</a:t>
            </a:r>
          </a:p>
          <a:p>
            <a:pPr>
              <a:buFont typeface="Arial" charset="0"/>
              <a:buChar char="•"/>
            </a:pPr>
            <a:r>
              <a:rPr lang="en-US" sz="1400">
                <a:latin typeface="Calibri" pitchFamily="34" charset="0"/>
              </a:rPr>
              <a:t>Identify major improvement strategies</a:t>
            </a:r>
          </a:p>
          <a:p>
            <a:pPr>
              <a:buFont typeface="Arial" charset="0"/>
              <a:buChar char="•"/>
            </a:pPr>
            <a:r>
              <a:rPr lang="en-US" sz="1400">
                <a:latin typeface="Calibri" pitchFamily="34" charset="0"/>
              </a:rPr>
              <a:t>Implementation benchmarks</a:t>
            </a:r>
          </a:p>
          <a:p>
            <a:pPr lvl="1">
              <a:buFont typeface="Arial" charset="0"/>
              <a:buChar char="•"/>
            </a:pPr>
            <a:r>
              <a:rPr lang="en-US" sz="1400">
                <a:latin typeface="Calibri" pitchFamily="34" charset="0"/>
                <a:hlinkClick r:id="rId5" action="ppaction://hlinkfile"/>
              </a:rPr>
              <a:t>Progress Monitoring    Guidelines</a:t>
            </a:r>
            <a:endParaRPr lang="en-US" sz="1400">
              <a:latin typeface="Calibri" pitchFamily="34" charset="0"/>
            </a:endParaRPr>
          </a:p>
          <a:p>
            <a:pPr lvl="1">
              <a:buFont typeface="Arial" charset="0"/>
              <a:buChar char="•"/>
            </a:pPr>
            <a:r>
              <a:rPr lang="en-US" sz="1400">
                <a:latin typeface="Calibri" pitchFamily="34" charset="0"/>
                <a:hlinkClick r:id="rId6" action="ppaction://hlinkfile"/>
              </a:rPr>
              <a:t>Action Plan Checklist</a:t>
            </a:r>
            <a:endParaRPr lang="en-US" sz="1400">
              <a:latin typeface="Calibri" pitchFamily="34" charset="0"/>
            </a:endParaRPr>
          </a:p>
          <a:p>
            <a:pPr lvl="1">
              <a:buFont typeface="Arial" charset="0"/>
              <a:buChar char="•"/>
            </a:pPr>
            <a:r>
              <a:rPr lang="en-US" sz="1400">
                <a:latin typeface="Calibri" pitchFamily="34" charset="0"/>
                <a:hlinkClick r:id="rId7" action="ppaction://hlinkfile"/>
              </a:rPr>
              <a:t>Action Plan Life Cycle</a:t>
            </a:r>
            <a:endParaRPr lang="en-US" sz="1400">
              <a:latin typeface="Calibri" pitchFamily="34" charset="0"/>
            </a:endParaRPr>
          </a:p>
        </p:txBody>
      </p:sp>
      <p:sp>
        <p:nvSpPr>
          <p:cNvPr id="2066" name="Text Box 6"/>
          <p:cNvSpPr txBox="1">
            <a:spLocks noChangeArrowheads="1"/>
          </p:cNvSpPr>
          <p:nvPr/>
        </p:nvSpPr>
        <p:spPr bwMode="auto">
          <a:xfrm>
            <a:off x="5181600" y="4800600"/>
            <a:ext cx="2971800" cy="708025"/>
          </a:xfrm>
          <a:prstGeom prst="rect">
            <a:avLst/>
          </a:prstGeom>
          <a:noFill/>
          <a:ln w="9525">
            <a:noFill/>
            <a:miter lim="800000"/>
            <a:headEnd/>
            <a:tailEnd/>
          </a:ln>
        </p:spPr>
        <p:txBody>
          <a:bodyPr>
            <a:spAutoFit/>
          </a:bodyPr>
          <a:lstStyle/>
          <a:p>
            <a:r>
              <a:rPr lang="en-US" sz="2000" b="1" dirty="0">
                <a:latin typeface="Calibri" pitchFamily="34" charset="0"/>
              </a:rPr>
              <a:t>Step 3:  Root Cause Analysis </a:t>
            </a:r>
            <a:r>
              <a:rPr lang="en-US" sz="1200" b="1" dirty="0">
                <a:latin typeface="Calibri" pitchFamily="34" charset="0"/>
              </a:rPr>
              <a:t>(Section III)</a:t>
            </a:r>
          </a:p>
        </p:txBody>
      </p:sp>
      <p:sp>
        <p:nvSpPr>
          <p:cNvPr id="2067" name="Text Box 6"/>
          <p:cNvSpPr txBox="1">
            <a:spLocks noChangeArrowheads="1"/>
          </p:cNvSpPr>
          <p:nvPr/>
        </p:nvSpPr>
        <p:spPr bwMode="auto">
          <a:xfrm>
            <a:off x="6307138" y="3429000"/>
            <a:ext cx="2760662" cy="1570038"/>
          </a:xfrm>
          <a:prstGeom prst="rect">
            <a:avLst/>
          </a:prstGeom>
          <a:noFill/>
          <a:ln w="9525">
            <a:noFill/>
            <a:miter lim="800000"/>
            <a:headEnd/>
            <a:tailEnd/>
          </a:ln>
        </p:spPr>
        <p:txBody>
          <a:bodyPr>
            <a:spAutoFit/>
          </a:bodyPr>
          <a:lstStyle/>
          <a:p>
            <a:pPr>
              <a:buFont typeface="Arial" charset="0"/>
              <a:buChar char="•"/>
            </a:pPr>
            <a:r>
              <a:rPr lang="en-US" sz="1400" dirty="0">
                <a:latin typeface="Calibri" pitchFamily="34" charset="0"/>
              </a:rPr>
              <a:t>Make factual statements</a:t>
            </a:r>
          </a:p>
          <a:p>
            <a:pPr lvl="1">
              <a:buFont typeface="Arial" charset="0"/>
              <a:buChar char="•"/>
            </a:pPr>
            <a:r>
              <a:rPr lang="en-US" sz="1400" dirty="0">
                <a:latin typeface="Calibri" pitchFamily="34" charset="0"/>
                <a:hlinkClick r:id="rId8" action="ppaction://hlinkfile"/>
              </a:rPr>
              <a:t>T-chart</a:t>
            </a:r>
            <a:endParaRPr lang="en-US" sz="1400" dirty="0">
              <a:latin typeface="Calibri" pitchFamily="34" charset="0"/>
            </a:endParaRPr>
          </a:p>
          <a:p>
            <a:pPr lvl="1">
              <a:buFont typeface="Arial" charset="0"/>
              <a:buChar char="•"/>
            </a:pPr>
            <a:r>
              <a:rPr lang="en-US" sz="1400" dirty="0">
                <a:latin typeface="Calibri" pitchFamily="34" charset="0"/>
                <a:hlinkClick r:id="rId9" action="ppaction://hlinkpres?slideindex=1&amp;slidetitle="/>
              </a:rPr>
              <a:t>Inquiry Paths</a:t>
            </a:r>
            <a:endParaRPr lang="en-US" sz="1400" dirty="0">
              <a:latin typeface="Calibri" pitchFamily="34" charset="0"/>
            </a:endParaRPr>
          </a:p>
          <a:p>
            <a:pPr lvl="1">
              <a:buFont typeface="Arial" charset="0"/>
              <a:buChar char="•"/>
            </a:pPr>
            <a:r>
              <a:rPr lang="en-US" sz="1400" dirty="0">
                <a:latin typeface="Calibri" pitchFamily="34" charset="0"/>
                <a:hlinkClick r:id="rId10" action="ppaction://hlinkfile"/>
              </a:rPr>
              <a:t>ELL Inquiry Path</a:t>
            </a:r>
            <a:endParaRPr lang="en-US" sz="1400" dirty="0">
              <a:latin typeface="Calibri" pitchFamily="34" charset="0"/>
            </a:endParaRPr>
          </a:p>
          <a:p>
            <a:pPr>
              <a:buFont typeface="Arial" charset="0"/>
              <a:buChar char="•"/>
            </a:pPr>
            <a:r>
              <a:rPr lang="en-US" sz="1400" dirty="0">
                <a:latin typeface="Calibri" pitchFamily="34" charset="0"/>
              </a:rPr>
              <a:t>Observe strengths/challenges</a:t>
            </a:r>
          </a:p>
          <a:p>
            <a:pPr>
              <a:buFont typeface="Arial" charset="0"/>
              <a:buChar char="•"/>
            </a:pPr>
            <a:r>
              <a:rPr lang="en-US" sz="1400" dirty="0">
                <a:latin typeface="Calibri" pitchFamily="34" charset="0"/>
              </a:rPr>
              <a:t>Identify/prioritize needs</a:t>
            </a:r>
          </a:p>
          <a:p>
            <a:endParaRPr lang="en-US" sz="1200" b="1" dirty="0">
              <a:latin typeface="Calibri" pitchFamily="34" charset="0"/>
            </a:endParaRPr>
          </a:p>
        </p:txBody>
      </p:sp>
      <p:sp>
        <p:nvSpPr>
          <p:cNvPr id="2068" name="Text Box 6"/>
          <p:cNvSpPr txBox="1">
            <a:spLocks noChangeArrowheads="1"/>
          </p:cNvSpPr>
          <p:nvPr/>
        </p:nvSpPr>
        <p:spPr bwMode="auto">
          <a:xfrm>
            <a:off x="3411538" y="1828800"/>
            <a:ext cx="2760662" cy="1569660"/>
          </a:xfrm>
          <a:prstGeom prst="rect">
            <a:avLst/>
          </a:prstGeom>
          <a:noFill/>
          <a:ln w="9525">
            <a:noFill/>
            <a:miter lim="800000"/>
            <a:headEnd/>
            <a:tailEnd/>
          </a:ln>
        </p:spPr>
        <p:txBody>
          <a:bodyPr wrap="square">
            <a:spAutoFit/>
          </a:bodyPr>
          <a:lstStyle/>
          <a:p>
            <a:pPr>
              <a:buFont typeface="Arial" charset="0"/>
              <a:buChar char="•"/>
            </a:pPr>
            <a:r>
              <a:rPr lang="en-US" sz="1400" dirty="0">
                <a:latin typeface="Calibri" pitchFamily="34" charset="0"/>
              </a:rPr>
              <a:t>Use multiple data points</a:t>
            </a:r>
          </a:p>
          <a:p>
            <a:pPr>
              <a:buFont typeface="Arial" charset="0"/>
              <a:buChar char="•"/>
            </a:pPr>
            <a:r>
              <a:rPr lang="en-US" sz="1400" dirty="0">
                <a:latin typeface="Calibri" pitchFamily="34" charset="0"/>
              </a:rPr>
              <a:t>Review 3-year trends</a:t>
            </a:r>
          </a:p>
          <a:p>
            <a:pPr lvl="1">
              <a:buFont typeface="Arial" charset="0"/>
              <a:buChar char="•"/>
            </a:pPr>
            <a:r>
              <a:rPr lang="en-US" sz="1400" dirty="0">
                <a:latin typeface="Calibri" pitchFamily="34" charset="0"/>
              </a:rPr>
              <a:t>JEFFCO Assessment </a:t>
            </a:r>
            <a:r>
              <a:rPr lang="en-US" sz="1400" dirty="0" smtClean="0">
                <a:latin typeface="Calibri" pitchFamily="34" charset="0"/>
              </a:rPr>
              <a:t>Menus:</a:t>
            </a:r>
          </a:p>
          <a:p>
            <a:pPr lvl="1">
              <a:buFont typeface="Arial" charset="0"/>
              <a:buChar char="•"/>
            </a:pPr>
            <a:r>
              <a:rPr lang="en-US" sz="1400" dirty="0" smtClean="0">
                <a:latin typeface="Calibri" pitchFamily="34" charset="0"/>
                <a:hlinkClick r:id="rId11" action="ppaction://hlinkfile"/>
              </a:rPr>
              <a:t>Universal</a:t>
            </a:r>
            <a:endParaRPr lang="en-US" sz="1400" dirty="0" smtClean="0">
              <a:latin typeface="Calibri" pitchFamily="34" charset="0"/>
            </a:endParaRPr>
          </a:p>
          <a:p>
            <a:pPr lvl="1">
              <a:buFont typeface="Arial" charset="0"/>
              <a:buChar char="•"/>
            </a:pPr>
            <a:r>
              <a:rPr lang="en-US" sz="1400" dirty="0" smtClean="0">
                <a:latin typeface="Calibri" pitchFamily="34" charset="0"/>
                <a:hlinkClick r:id="rId12" action="ppaction://hlinkfile"/>
              </a:rPr>
              <a:t>Targeted</a:t>
            </a:r>
            <a:endParaRPr lang="en-US" sz="1400" dirty="0" smtClean="0">
              <a:latin typeface="Calibri" pitchFamily="34" charset="0"/>
            </a:endParaRPr>
          </a:p>
          <a:p>
            <a:pPr lvl="1">
              <a:buFont typeface="Arial" charset="0"/>
              <a:buChar char="•"/>
            </a:pPr>
            <a:r>
              <a:rPr lang="en-US" sz="1400" dirty="0" smtClean="0">
                <a:latin typeface="Calibri" pitchFamily="34" charset="0"/>
                <a:hlinkClick r:id="rId13" action="ppaction://hlinkfile"/>
              </a:rPr>
              <a:t>Intensive</a:t>
            </a:r>
            <a:endParaRPr lang="en-US" sz="1400" dirty="0">
              <a:latin typeface="Calibri" pitchFamily="34" charset="0"/>
            </a:endParaRPr>
          </a:p>
          <a:p>
            <a:endParaRPr lang="en-US" sz="1200" b="1" dirty="0">
              <a:latin typeface="Calibri" pitchFamily="34" charset="0"/>
            </a:endParaRPr>
          </a:p>
        </p:txBody>
      </p:sp>
      <p:sp>
        <p:nvSpPr>
          <p:cNvPr id="21" name="Rectangle 20"/>
          <p:cNvSpPr/>
          <p:nvPr/>
        </p:nvSpPr>
        <p:spPr>
          <a:xfrm>
            <a:off x="0" y="0"/>
            <a:ext cx="89154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5773</TotalTime>
  <Words>1876</Words>
  <Application>Microsoft Office PowerPoint</Application>
  <PresentationFormat>On-screen Show (4:3)</PresentationFormat>
  <Paragraphs>225</Paragraphs>
  <Slides>20</Slides>
  <Notes>15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Paper</vt:lpstr>
      <vt:lpstr>Implementing New Standards - Planning</vt:lpstr>
      <vt:lpstr>Slide 2</vt:lpstr>
      <vt:lpstr>Slide 3</vt:lpstr>
      <vt:lpstr>Slide 4</vt:lpstr>
      <vt:lpstr>Learning Objectives for Today</vt:lpstr>
      <vt:lpstr>Expectations</vt:lpstr>
      <vt:lpstr>Agenda</vt:lpstr>
      <vt:lpstr>Slide 8</vt:lpstr>
      <vt:lpstr>JEFFCO Problem Solving Process for Response to Instruction </vt:lpstr>
      <vt:lpstr>What is my role in this work? </vt:lpstr>
      <vt:lpstr>Reviewing and Building  Foundational Knowledge</vt:lpstr>
      <vt:lpstr>Slide 12</vt:lpstr>
      <vt:lpstr>Slide 13</vt:lpstr>
      <vt:lpstr>Slide 14</vt:lpstr>
      <vt:lpstr>Slide 15</vt:lpstr>
      <vt:lpstr>Slide 16</vt:lpstr>
      <vt:lpstr>Learning for Understanding</vt:lpstr>
      <vt:lpstr>Video of Teacher Planning</vt:lpstr>
      <vt:lpstr> Adjust</vt:lpstr>
      <vt:lpstr>Planning Time</vt:lpstr>
    </vt:vector>
  </TitlesOfParts>
  <Company>Jeffco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user</dc:creator>
  <cp:lastModifiedBy>Jeffco Schools</cp:lastModifiedBy>
  <cp:revision>456</cp:revision>
  <dcterms:created xsi:type="dcterms:W3CDTF">2010-11-24T18:25:13Z</dcterms:created>
  <dcterms:modified xsi:type="dcterms:W3CDTF">2011-08-16T18:50:05Z</dcterms:modified>
</cp:coreProperties>
</file>